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87" r:id="rId3"/>
    <p:sldId id="284" r:id="rId4"/>
    <p:sldId id="294" r:id="rId5"/>
    <p:sldId id="288" r:id="rId6"/>
    <p:sldId id="290" r:id="rId7"/>
    <p:sldId id="291" r:id="rId8"/>
    <p:sldId id="289" r:id="rId9"/>
    <p:sldId id="293" r:id="rId10"/>
    <p:sldId id="295" r:id="rId11"/>
    <p:sldId id="332" r:id="rId12"/>
    <p:sldId id="276" r:id="rId13"/>
    <p:sldId id="333" r:id="rId14"/>
    <p:sldId id="334" r:id="rId15"/>
    <p:sldId id="296" r:id="rId16"/>
    <p:sldId id="285" r:id="rId17"/>
    <p:sldId id="286" r:id="rId18"/>
    <p:sldId id="281" r:id="rId19"/>
    <p:sldId id="283" r:id="rId20"/>
    <p:sldId id="282" r:id="rId21"/>
    <p:sldId id="309" r:id="rId22"/>
    <p:sldId id="331" r:id="rId23"/>
    <p:sldId id="328" r:id="rId24"/>
    <p:sldId id="329" r:id="rId25"/>
    <p:sldId id="335" r:id="rId26"/>
    <p:sldId id="310" r:id="rId27"/>
    <p:sldId id="311" r:id="rId28"/>
    <p:sldId id="312" r:id="rId29"/>
    <p:sldId id="315" r:id="rId30"/>
    <p:sldId id="313" r:id="rId31"/>
    <p:sldId id="320" r:id="rId32"/>
    <p:sldId id="319" r:id="rId33"/>
    <p:sldId id="316" r:id="rId34"/>
    <p:sldId id="321" r:id="rId35"/>
    <p:sldId id="302" r:id="rId36"/>
    <p:sldId id="303" r:id="rId37"/>
    <p:sldId id="305" r:id="rId38"/>
    <p:sldId id="336" r:id="rId39"/>
    <p:sldId id="304" r:id="rId40"/>
    <p:sldId id="317" r:id="rId41"/>
    <p:sldId id="307"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8A6"/>
    <a:srgbClr val="63B5B5"/>
    <a:srgbClr val="70CAC8"/>
    <a:srgbClr val="EA932F"/>
    <a:srgbClr val="75C1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1"/>
    <p:restoredTop sz="78285" autoAdjust="0"/>
  </p:normalViewPr>
  <p:slideViewPr>
    <p:cSldViewPr snapToGrid="0" snapToObjects="1">
      <p:cViewPr varScale="1">
        <p:scale>
          <a:sx n="96" d="100"/>
          <a:sy n="96" d="100"/>
        </p:scale>
        <p:origin x="1136" y="16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FF4D0-BD4C-DC41-BAD2-E88D877F8357}" type="datetimeFigureOut">
              <a:rPr lang="en-US" smtClean="0"/>
              <a:t>9/6/19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032E8-DC96-6E4B-B703-7A606485D7A6}" type="slidenum">
              <a:rPr lang="en-US" smtClean="0"/>
              <a:t>‹#›</a:t>
            </a:fld>
            <a:endParaRPr lang="en-US"/>
          </a:p>
        </p:txBody>
      </p:sp>
    </p:spTree>
    <p:extLst>
      <p:ext uri="{BB962C8B-B14F-4D97-AF65-F5344CB8AC3E}">
        <p14:creationId xmlns:p14="http://schemas.microsoft.com/office/powerpoint/2010/main" val="26276982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l.acm.org/citation.cfm?id=238367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a:t>
            </a:fld>
            <a:endParaRPr lang="en-US"/>
          </a:p>
        </p:txBody>
      </p:sp>
    </p:spTree>
    <p:extLst>
      <p:ext uri="{BB962C8B-B14F-4D97-AF65-F5344CB8AC3E}">
        <p14:creationId xmlns:p14="http://schemas.microsoft.com/office/powerpoint/2010/main" val="40577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for questions on what we covered last time.</a:t>
            </a:r>
          </a:p>
        </p:txBody>
      </p:sp>
      <p:sp>
        <p:nvSpPr>
          <p:cNvPr id="4" name="Slide Number Placeholder 3"/>
          <p:cNvSpPr>
            <a:spLocks noGrp="1"/>
          </p:cNvSpPr>
          <p:nvPr>
            <p:ph type="sldNum" sz="quarter" idx="10"/>
          </p:nvPr>
        </p:nvSpPr>
        <p:spPr/>
        <p:txBody>
          <a:bodyPr/>
          <a:lstStyle/>
          <a:p>
            <a:fld id="{6CE032E8-DC96-6E4B-B703-7A606485D7A6}" type="slidenum">
              <a:rPr lang="en-US" smtClean="0"/>
              <a:t>12</a:t>
            </a:fld>
            <a:endParaRPr lang="en-US"/>
          </a:p>
        </p:txBody>
      </p:sp>
    </p:spTree>
    <p:extLst>
      <p:ext uri="{BB962C8B-B14F-4D97-AF65-F5344CB8AC3E}">
        <p14:creationId xmlns:p14="http://schemas.microsoft.com/office/powerpoint/2010/main" val="66491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13</a:t>
            </a:fld>
            <a:endParaRPr lang="en-US"/>
          </a:p>
        </p:txBody>
      </p:sp>
    </p:spTree>
    <p:extLst>
      <p:ext uri="{BB962C8B-B14F-4D97-AF65-F5344CB8AC3E}">
        <p14:creationId xmlns:p14="http://schemas.microsoft.com/office/powerpoint/2010/main" val="297523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do this in this week’s project)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14</a:t>
            </a:fld>
            <a:endParaRPr lang="en-US"/>
          </a:p>
        </p:txBody>
      </p:sp>
    </p:spTree>
    <p:extLst>
      <p:ext uri="{BB962C8B-B14F-4D97-AF65-F5344CB8AC3E}">
        <p14:creationId xmlns:p14="http://schemas.microsoft.com/office/powerpoint/2010/main" val="355109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22</a:t>
            </a:fld>
            <a:endParaRPr lang="en-US"/>
          </a:p>
        </p:txBody>
      </p:sp>
    </p:spTree>
    <p:extLst>
      <p:ext uri="{BB962C8B-B14F-4D97-AF65-F5344CB8AC3E}">
        <p14:creationId xmlns:p14="http://schemas.microsoft.com/office/powerpoint/2010/main" val="2078461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23</a:t>
            </a:fld>
            <a:endParaRPr lang="en-US"/>
          </a:p>
        </p:txBody>
      </p:sp>
    </p:spTree>
    <p:extLst>
      <p:ext uri="{BB962C8B-B14F-4D97-AF65-F5344CB8AC3E}">
        <p14:creationId xmlns:p14="http://schemas.microsoft.com/office/powerpoint/2010/main" val="2591580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24</a:t>
            </a:fld>
            <a:endParaRPr lang="en-US"/>
          </a:p>
        </p:txBody>
      </p:sp>
    </p:spTree>
    <p:extLst>
      <p:ext uri="{BB962C8B-B14F-4D97-AF65-F5344CB8AC3E}">
        <p14:creationId xmlns:p14="http://schemas.microsoft.com/office/powerpoint/2010/main" val="112375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units check out…the left side has units from [G] * [M], and the right is [G] / [M]^-1</a:t>
            </a:r>
          </a:p>
          <a:p>
            <a:endParaRPr lang="en-US" dirty="0"/>
          </a:p>
          <a:p>
            <a:r>
              <a:rPr lang="en-US" dirty="0"/>
              <a:t>p() is a continuous probability DENSITY function. It has to be non-negative everywhere and integrate to 1 over M. It can have individual values of any magnitude, though, including infinity, as long as that is for a very small portion of the domain.</a:t>
            </a:r>
          </a:p>
        </p:txBody>
      </p:sp>
      <p:sp>
        <p:nvSpPr>
          <p:cNvPr id="4" name="Slide Number Placeholder 3"/>
          <p:cNvSpPr>
            <a:spLocks noGrp="1"/>
          </p:cNvSpPr>
          <p:nvPr>
            <p:ph type="sldNum" sz="quarter" idx="5"/>
          </p:nvPr>
        </p:nvSpPr>
        <p:spPr/>
        <p:txBody>
          <a:bodyPr/>
          <a:lstStyle/>
          <a:p>
            <a:fld id="{6CE032E8-DC96-6E4B-B703-7A606485D7A6}" type="slidenum">
              <a:rPr lang="en-US" smtClean="0"/>
              <a:t>25</a:t>
            </a:fld>
            <a:endParaRPr lang="en-US"/>
          </a:p>
        </p:txBody>
      </p:sp>
    </p:spTree>
    <p:extLst>
      <p:ext uri="{BB962C8B-B14F-4D97-AF65-F5344CB8AC3E}">
        <p14:creationId xmlns:p14="http://schemas.microsoft.com/office/powerpoint/2010/main" val="704285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int_A</a:t>
            </a:r>
            <a:r>
              <a:rPr lang="en-US" sz="1200" kern="1200" dirty="0">
                <a:solidFill>
                  <a:schemeClr val="tx1"/>
                </a:solidFill>
                <a:latin typeface="+mn-lt"/>
                <a:ea typeface="+mn-ea"/>
                <a:cs typeface="+mn-cs"/>
              </a:rPr>
              <a:t> g(m) ~ </a:t>
            </a:r>
            <a:r>
              <a:rPr lang="en-US" sz="1200" kern="1200" dirty="0" err="1">
                <a:solidFill>
                  <a:schemeClr val="tx1"/>
                </a:solidFill>
                <a:latin typeface="+mn-lt"/>
                <a:ea typeface="+mn-ea"/>
                <a:cs typeface="+mn-cs"/>
              </a:rPr>
              <a:t>dm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 \sum_{j=0}^{N-1}\</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{g(</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)}{p(</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{1}{N}</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26</a:t>
            </a:fld>
            <a:endParaRPr lang="en-US"/>
          </a:p>
        </p:txBody>
      </p:sp>
    </p:spTree>
    <p:extLst>
      <p:ext uri="{BB962C8B-B14F-4D97-AF65-F5344CB8AC3E}">
        <p14:creationId xmlns:p14="http://schemas.microsoft.com/office/powerpoint/2010/main" val="20232542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simplest version of the integrator takes a single sample and uses that as the value, weighting it by 1/p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Let’s take this simple case and </a:t>
            </a:r>
            <a:r>
              <a:rPr lang="en-US" sz="1200" kern="1200" dirty="0" err="1">
                <a:solidFill>
                  <a:schemeClr val="tx1"/>
                </a:solidFill>
                <a:latin typeface="+mn-lt"/>
                <a:ea typeface="+mn-ea"/>
                <a:cs typeface="+mn-cs"/>
              </a:rPr>
              <a:t>subsititute</a:t>
            </a:r>
            <a:r>
              <a:rPr lang="en-US" sz="1200" kern="1200" dirty="0">
                <a:solidFill>
                  <a:schemeClr val="tx1"/>
                </a:solidFill>
                <a:latin typeface="+mn-lt"/>
                <a:ea typeface="+mn-ea"/>
                <a:cs typeface="+mn-cs"/>
              </a:rPr>
              <a:t> the rendering equation’s integral into it…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27</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 ~ 4\pi~\</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sr</a:t>
            </a:r>
            <a:r>
              <a:rPr lang="en-US" sz="1200" kern="1200" dirty="0">
                <a:solidFill>
                  <a:schemeClr val="tx1"/>
                </a:solidFill>
                <a:effectLst/>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whole thing now boils down into this simple expression, which is just the integrand applied to a random direction times 4 pi</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28</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image is a</a:t>
            </a:r>
            <a:r>
              <a:rPr lang="en-US" baseline="0" dirty="0"/>
              <a:t> photograph, right image is rendered by path tracing. This famous ground-truth test of a renderer is the origin of the “</a:t>
            </a:r>
            <a:r>
              <a:rPr lang="en-US" baseline="0" dirty="0" err="1"/>
              <a:t>cornell</a:t>
            </a:r>
            <a:r>
              <a:rPr lang="en-US" baseline="0" dirty="0"/>
              <a:t> box” 3D models—there’s a real box at Cornell.</a:t>
            </a:r>
          </a:p>
          <a:p>
            <a:endParaRPr lang="en-US" baseline="0" dirty="0"/>
          </a:p>
          <a:p>
            <a:r>
              <a:rPr lang="en-US" baseline="0" dirty="0"/>
              <a:t>Of course, modern renderers with good input can simulate </a:t>
            </a:r>
            <a:r>
              <a:rPr lang="en-US" i="1" baseline="0" dirty="0"/>
              <a:t>non-realistic scenes:</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a:t>
            </a:fld>
            <a:endParaRPr lang="en-US"/>
          </a:p>
        </p:txBody>
      </p:sp>
    </p:spTree>
    <p:extLst>
      <p:ext uri="{BB962C8B-B14F-4D97-AF65-F5344CB8AC3E}">
        <p14:creationId xmlns:p14="http://schemas.microsoft.com/office/powerpoint/2010/main" val="308572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Let’s put it all together for a complete 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 ~ 4\pi~\</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And you just run a SECOND Monte Carlo integration by running this at each pixel many times and averaging the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That’s it. No shadow rays, no direct illumination, no </a:t>
            </a:r>
            <a:r>
              <a:rPr lang="en-US" sz="1200" kern="1200" baseline="0" dirty="0" err="1">
                <a:solidFill>
                  <a:schemeClr val="tx1"/>
                </a:solidFill>
                <a:latin typeface="+mn-lt"/>
                <a:ea typeface="+mn-ea"/>
                <a:cs typeface="+mn-cs"/>
              </a:rPr>
              <a:t>biradiance</a:t>
            </a:r>
            <a:r>
              <a:rPr lang="en-US" sz="1200"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29</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only light transport code that you need to turn any mesh with non-impulse materials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30</a:t>
            </a:fld>
            <a:endParaRPr lang="en-US"/>
          </a:p>
        </p:txBody>
      </p:sp>
    </p:spTree>
    <p:extLst>
      <p:ext uri="{BB962C8B-B14F-4D97-AF65-F5344CB8AC3E}">
        <p14:creationId xmlns:p14="http://schemas.microsoft.com/office/powerpoint/2010/main" val="3857490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this,</a:t>
            </a:r>
            <a:r>
              <a:rPr lang="en-US" baseline="0" dirty="0"/>
              <a:t> into this</a:t>
            </a:r>
            <a:r>
              <a:rPr lang="is-IS" baseline="0"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31</a:t>
            </a:fld>
            <a:endParaRPr lang="en-US"/>
          </a:p>
        </p:txBody>
      </p:sp>
    </p:spTree>
    <p:extLst>
      <p:ext uri="{BB962C8B-B14F-4D97-AF65-F5344CB8AC3E}">
        <p14:creationId xmlns:p14="http://schemas.microsoft.com/office/powerpoint/2010/main" val="1766366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kick it off, you just need a main loop that iterates over pixels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32</a:t>
            </a:fld>
            <a:endParaRPr lang="en-US"/>
          </a:p>
        </p:txBody>
      </p:sp>
    </p:spTree>
    <p:extLst>
      <p:ext uri="{BB962C8B-B14F-4D97-AF65-F5344CB8AC3E}">
        <p14:creationId xmlns:p14="http://schemas.microsoft.com/office/powerpoint/2010/main" val="2110279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casts multiple rays at each pixel and averages their results. That’s a Monte Carlo Integrator</a:t>
            </a:r>
            <a:r>
              <a:rPr lang="en-US" baseline="0" dirty="0"/>
              <a:t> applied to the pixel values instead of the rendering equation.</a:t>
            </a:r>
          </a:p>
          <a:p>
            <a:endParaRPr lang="en-US" baseline="0" dirty="0"/>
          </a:p>
          <a:p>
            <a:r>
              <a:rPr lang="en-US" baseline="0" dirty="0"/>
              <a:t>There are only two problems with this elegant solution:</a:t>
            </a:r>
          </a:p>
          <a:p>
            <a:endParaRPr lang="en-US" baseline="0" dirty="0"/>
          </a:p>
        </p:txBody>
      </p:sp>
      <p:sp>
        <p:nvSpPr>
          <p:cNvPr id="4" name="Slide Number Placeholder 3"/>
          <p:cNvSpPr>
            <a:spLocks noGrp="1"/>
          </p:cNvSpPr>
          <p:nvPr>
            <p:ph type="sldNum" sz="quarter" idx="10"/>
          </p:nvPr>
        </p:nvSpPr>
        <p:spPr/>
        <p:txBody>
          <a:bodyPr/>
          <a:lstStyle/>
          <a:p>
            <a:fld id="{6CE032E8-DC96-6E4B-B703-7A606485D7A6}" type="slidenum">
              <a:rPr lang="en-US" smtClean="0"/>
              <a:t>33</a:t>
            </a:fld>
            <a:endParaRPr lang="en-US"/>
          </a:p>
        </p:txBody>
      </p:sp>
    </p:spTree>
    <p:extLst>
      <p:ext uri="{BB962C8B-B14F-4D97-AF65-F5344CB8AC3E}">
        <p14:creationId xmlns:p14="http://schemas.microsoft.com/office/powerpoint/2010/main" val="1797971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It converges really slowly. You’d need millions of rays per pixel to get glossy surfaces to look good</a:t>
            </a:r>
          </a:p>
          <a:p>
            <a:pPr marL="228600" indent="-228600">
              <a:buAutoNum type="arabicPeriod"/>
            </a:pPr>
            <a:r>
              <a:rPr lang="en-US" baseline="0" dirty="0"/>
              <a:t>It can’t handle impulses in </a:t>
            </a:r>
            <a:r>
              <a:rPr lang="en-US" baseline="0" dirty="0" err="1"/>
              <a:t>L_in</a:t>
            </a:r>
            <a:r>
              <a:rPr lang="en-US" baseline="0" dirty="0"/>
              <a:t> (Point lights!) or in f (mirrors and refraction!)</a:t>
            </a:r>
            <a:br>
              <a:rPr lang="en-US" baseline="0" dirty="0"/>
            </a:br>
            <a:endParaRPr lang="en-US" baseline="0" dirty="0"/>
          </a:p>
          <a:p>
            <a:pPr marL="0" indent="0">
              <a:buNone/>
            </a:pPr>
            <a:r>
              <a:rPr lang="en-US" baseline="0" dirty="0"/>
              <a:t>We can fix both with an algorithmic optimization called importance sampling</a:t>
            </a:r>
            <a:r>
              <a:rPr lang="is-I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34</a:t>
            </a:fld>
            <a:endParaRPr lang="en-US"/>
          </a:p>
        </p:txBody>
      </p:sp>
    </p:spTree>
    <p:extLst>
      <p:ext uri="{BB962C8B-B14F-4D97-AF65-F5344CB8AC3E}">
        <p14:creationId xmlns:p14="http://schemas.microsoft.com/office/powerpoint/2010/main" val="1694142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“Pure” path tracing doesn’t work for point lights. There’s zero</a:t>
            </a:r>
            <a:r>
              <a:rPr lang="en-US" baseline="0" dirty="0"/>
              <a:t> probability that a ray hits a point light, and if it did, the radiance would be infinite. So, we have to put direct illumination, shadow rays, and </a:t>
            </a:r>
            <a:r>
              <a:rPr lang="en-US" baseline="0" dirty="0" err="1"/>
              <a:t>biradiance</a:t>
            </a:r>
            <a:r>
              <a:rPr lang="en-US" baseline="0" dirty="0"/>
              <a:t> back in to make point lights (vs. area lights) work. Sorry. We only use path tracing for indirect light. BUT: The direct </a:t>
            </a:r>
            <a:r>
              <a:rPr lang="en-US" baseline="0" dirty="0" err="1"/>
              <a:t>illumimation</a:t>
            </a:r>
            <a:r>
              <a:rPr lang="en-US" baseline="0" dirty="0"/>
              <a:t> code is a lot faster than hoping a random ray will hit the light source, and you already wrote and debugged it anyway.</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36</a:t>
            </a:fld>
            <a:endParaRPr lang="en-US"/>
          </a:p>
        </p:txBody>
      </p:sp>
    </p:spTree>
    <p:extLst>
      <p:ext uri="{BB962C8B-B14F-4D97-AF65-F5344CB8AC3E}">
        <p14:creationId xmlns:p14="http://schemas.microsoft.com/office/powerpoint/2010/main" val="306799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Monte Carlo integration tells us that it would be optimal to make the denominator probability density function p() proportional to the integrand in the numerator. But the whole point was that we don’t yet know the value of the numerator. What do we do?</a:t>
            </a:r>
          </a:p>
          <a:p>
            <a:endParaRPr lang="en-US" dirty="0"/>
          </a:p>
          <a:p>
            <a:r>
              <a:rPr lang="en-US" dirty="0"/>
              <a:t>One solution is that assume that light comes into this point X equally from all directions (it doesn’t matter for correctness if this assumption is wrong, and it is often pretty reasonable). In that case, the hard value to compute: the incoming light, goes away and we are just sampling from a probability distribution that is proportional to the cosine-weighted material.</a:t>
            </a:r>
          </a:p>
        </p:txBody>
      </p:sp>
      <p:sp>
        <p:nvSpPr>
          <p:cNvPr id="4" name="Slide Number Placeholder 3"/>
          <p:cNvSpPr>
            <a:spLocks noGrp="1"/>
          </p:cNvSpPr>
          <p:nvPr>
            <p:ph type="sldNum" sz="quarter" idx="5"/>
          </p:nvPr>
        </p:nvSpPr>
        <p:spPr/>
        <p:txBody>
          <a:bodyPr/>
          <a:lstStyle/>
          <a:p>
            <a:fld id="{6CE032E8-DC96-6E4B-B703-7A606485D7A6}" type="slidenum">
              <a:rPr lang="en-US" smtClean="0"/>
              <a:t>37</a:t>
            </a:fld>
            <a:endParaRPr lang="en-US"/>
          </a:p>
        </p:txBody>
      </p:sp>
    </p:spTree>
    <p:extLst>
      <p:ext uri="{BB962C8B-B14F-4D97-AF65-F5344CB8AC3E}">
        <p14:creationId xmlns:p14="http://schemas.microsoft.com/office/powerpoint/2010/main" val="30121967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solves the problem of impulses (infinite values with zero range) in f() [and less importantly, in L]. We just build a function…or more likely, call into a library routine…that gives us the </a:t>
            </a:r>
            <a:r>
              <a:rPr lang="en-US" i="1" dirty="0"/>
              <a:t>ratio</a:t>
            </a:r>
            <a:r>
              <a:rPr lang="en-US" dirty="0"/>
              <a:t> of f*cos / p() after sampling (called a weight), where it will handle the infinities and make them “cancel” by taking a limit as the value approaches the impulse.</a:t>
            </a:r>
          </a:p>
          <a:p>
            <a:endParaRPr lang="en-US" dirty="0"/>
          </a:p>
          <a:p>
            <a:r>
              <a:rPr lang="en-US" dirty="0"/>
              <a:t>This also solves the problem of how we can choose </a:t>
            </a:r>
            <a:r>
              <a:rPr lang="en-US" i="0" dirty="0"/>
              <a:t>a </a:t>
            </a:r>
            <a:r>
              <a:rPr lang="en-US" i="1" dirty="0"/>
              <a:t>single </a:t>
            </a:r>
            <a:r>
              <a:rPr lang="en-US" i="0" dirty="0"/>
              <a:t>ray when we have different values of f for difference frequencies (colors) of light: the weight is spectral, and varies depending on the ratio of f(lambda) to the monochrome p(w).</a:t>
            </a:r>
          </a:p>
        </p:txBody>
      </p:sp>
      <p:sp>
        <p:nvSpPr>
          <p:cNvPr id="4" name="Slide Number Placeholder 3"/>
          <p:cNvSpPr>
            <a:spLocks noGrp="1"/>
          </p:cNvSpPr>
          <p:nvPr>
            <p:ph type="sldNum" sz="quarter" idx="5"/>
          </p:nvPr>
        </p:nvSpPr>
        <p:spPr/>
        <p:txBody>
          <a:bodyPr/>
          <a:lstStyle/>
          <a:p>
            <a:fld id="{6CE032E8-DC96-6E4B-B703-7A606485D7A6}" type="slidenum">
              <a:rPr lang="en-US" smtClean="0"/>
              <a:t>38</a:t>
            </a:fld>
            <a:endParaRPr lang="en-US"/>
          </a:p>
        </p:txBody>
      </p:sp>
    </p:spTree>
    <p:extLst>
      <p:ext uri="{BB962C8B-B14F-4D97-AF65-F5344CB8AC3E}">
        <p14:creationId xmlns:p14="http://schemas.microsoft.com/office/powerpoint/2010/main" val="216899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straight up importance sampling, except that we don’t know the cumulative distribution function for the lights…so we estimate that stochastically as well.</a:t>
            </a:r>
          </a:p>
          <a:p>
            <a:r>
              <a:rPr lang="en-US" dirty="0"/>
              <a:t>This is called importance </a:t>
            </a:r>
            <a:r>
              <a:rPr lang="en-US" i="1" dirty="0"/>
              <a:t>re</a:t>
            </a:r>
            <a:r>
              <a:rPr lang="en-US" i="0" dirty="0"/>
              <a:t>sampling and was introduced to graphics by Talbot et al. 2005 </a:t>
            </a:r>
            <a:r>
              <a:rPr lang="en-US" dirty="0">
                <a:hlinkClick r:id="rId3"/>
              </a:rPr>
              <a:t>https://dl.acm.org/citation.cfm?id=2383674</a:t>
            </a:r>
            <a:r>
              <a:rPr lang="en-US" dirty="0"/>
              <a:t>, but the core idea is from stats </a:t>
            </a:r>
            <a:r>
              <a:rPr lang="en-US"/>
              <a:t>and goes back to Rubin 1987.</a:t>
            </a:r>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39</a:t>
            </a:fld>
            <a:endParaRPr lang="en-US"/>
          </a:p>
        </p:txBody>
      </p:sp>
    </p:spTree>
    <p:extLst>
      <p:ext uri="{BB962C8B-B14F-4D97-AF65-F5344CB8AC3E}">
        <p14:creationId xmlns:p14="http://schemas.microsoft.com/office/powerpoint/2010/main" val="382128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way that still has realistic lighting, or fantastical geometry as if it was real…</a:t>
            </a:r>
          </a:p>
        </p:txBody>
      </p:sp>
      <p:sp>
        <p:nvSpPr>
          <p:cNvPr id="4" name="Slide Number Placeholder 3"/>
          <p:cNvSpPr>
            <a:spLocks noGrp="1"/>
          </p:cNvSpPr>
          <p:nvPr>
            <p:ph type="sldNum" sz="quarter" idx="5"/>
          </p:nvPr>
        </p:nvSpPr>
        <p:spPr/>
        <p:txBody>
          <a:bodyPr/>
          <a:lstStyle/>
          <a:p>
            <a:fld id="{6CE032E8-DC96-6E4B-B703-7A606485D7A6}" type="slidenum">
              <a:rPr lang="en-US" smtClean="0"/>
              <a:t>3</a:t>
            </a:fld>
            <a:endParaRPr lang="en-US"/>
          </a:p>
        </p:txBody>
      </p:sp>
    </p:spTree>
    <p:extLst>
      <p:ext uri="{BB962C8B-B14F-4D97-AF65-F5344CB8AC3E}">
        <p14:creationId xmlns:p14="http://schemas.microsoft.com/office/powerpoint/2010/main" val="1511223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tell what is captured by a camera and what is rendered anymore in movies…</a:t>
            </a:r>
          </a:p>
        </p:txBody>
      </p:sp>
      <p:sp>
        <p:nvSpPr>
          <p:cNvPr id="4" name="Slide Number Placeholder 3"/>
          <p:cNvSpPr>
            <a:spLocks noGrp="1"/>
          </p:cNvSpPr>
          <p:nvPr>
            <p:ph type="sldNum" sz="quarter" idx="5"/>
          </p:nvPr>
        </p:nvSpPr>
        <p:spPr/>
        <p:txBody>
          <a:bodyPr/>
          <a:lstStyle/>
          <a:p>
            <a:fld id="{6CE032E8-DC96-6E4B-B703-7A606485D7A6}" type="slidenum">
              <a:rPr lang="en-US" smtClean="0"/>
              <a:t>4</a:t>
            </a:fld>
            <a:endParaRPr lang="en-US"/>
          </a:p>
        </p:txBody>
      </p:sp>
    </p:spTree>
    <p:extLst>
      <p:ext uri="{BB962C8B-B14F-4D97-AF65-F5344CB8AC3E}">
        <p14:creationId xmlns:p14="http://schemas.microsoft.com/office/powerpoint/2010/main" val="176385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scene from Deadpool, you probably expect there to be some computer graphics…</a:t>
            </a:r>
          </a:p>
        </p:txBody>
      </p:sp>
      <p:sp>
        <p:nvSpPr>
          <p:cNvPr id="4" name="Slide Number Placeholder 3"/>
          <p:cNvSpPr>
            <a:spLocks noGrp="1"/>
          </p:cNvSpPr>
          <p:nvPr>
            <p:ph type="sldNum" sz="quarter" idx="5"/>
          </p:nvPr>
        </p:nvSpPr>
        <p:spPr/>
        <p:txBody>
          <a:bodyPr/>
          <a:lstStyle/>
          <a:p>
            <a:fld id="{6CE032E8-DC96-6E4B-B703-7A606485D7A6}" type="slidenum">
              <a:rPr lang="en-US" smtClean="0"/>
              <a:t>5</a:t>
            </a:fld>
            <a:endParaRPr lang="en-US"/>
          </a:p>
        </p:txBody>
      </p:sp>
    </p:spTree>
    <p:extLst>
      <p:ext uri="{BB962C8B-B14F-4D97-AF65-F5344CB8AC3E}">
        <p14:creationId xmlns:p14="http://schemas.microsoft.com/office/powerpoint/2010/main" val="226417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did you expect </a:t>
            </a:r>
            <a:r>
              <a:rPr lang="en-US" i="1" dirty="0"/>
              <a:t>the entire scene</a:t>
            </a:r>
            <a:r>
              <a:rPr lang="en-US" i="0" dirty="0"/>
              <a:t> to be CGI?</a:t>
            </a:r>
          </a:p>
          <a:p>
            <a:r>
              <a:rPr lang="en-US" i="0" dirty="0"/>
              <a:t>Action movies are increasingly like this…</a:t>
            </a:r>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6</a:t>
            </a:fld>
            <a:endParaRPr lang="en-US"/>
          </a:p>
        </p:txBody>
      </p:sp>
    </p:spTree>
    <p:extLst>
      <p:ext uri="{BB962C8B-B14F-4D97-AF65-F5344CB8AC3E}">
        <p14:creationId xmlns:p14="http://schemas.microsoft.com/office/powerpoint/2010/main" val="80526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9</a:t>
            </a:fld>
            <a:endParaRPr lang="en-US"/>
          </a:p>
        </p:txBody>
      </p:sp>
    </p:spTree>
    <p:extLst>
      <p:ext uri="{BB962C8B-B14F-4D97-AF65-F5344CB8AC3E}">
        <p14:creationId xmlns:p14="http://schemas.microsoft.com/office/powerpoint/2010/main" val="1338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pretty much every car commercial and car scene in a film is now virtual, thanks to The Mill, one of my favorite VFX studies.</a:t>
            </a:r>
          </a:p>
          <a:p>
            <a:endParaRPr lang="en-US" dirty="0"/>
          </a:p>
          <a:p>
            <a:r>
              <a:rPr lang="en-US" dirty="0"/>
              <a:t>This is terrific stuff. Let’s review the math that you studied previously in other graphics courses that lets us create algorithms for rendering images like these.</a:t>
            </a:r>
          </a:p>
        </p:txBody>
      </p:sp>
      <p:sp>
        <p:nvSpPr>
          <p:cNvPr id="4" name="Slide Number Placeholder 3"/>
          <p:cNvSpPr>
            <a:spLocks noGrp="1"/>
          </p:cNvSpPr>
          <p:nvPr>
            <p:ph type="sldNum" sz="quarter" idx="5"/>
          </p:nvPr>
        </p:nvSpPr>
        <p:spPr/>
        <p:txBody>
          <a:bodyPr/>
          <a:lstStyle/>
          <a:p>
            <a:fld id="{6CE032E8-DC96-6E4B-B703-7A606485D7A6}" type="slidenum">
              <a:rPr lang="en-US" smtClean="0"/>
              <a:t>10</a:t>
            </a:fld>
            <a:endParaRPr lang="en-US"/>
          </a:p>
        </p:txBody>
      </p:sp>
    </p:spTree>
    <p:extLst>
      <p:ext uri="{BB962C8B-B14F-4D97-AF65-F5344CB8AC3E}">
        <p14:creationId xmlns:p14="http://schemas.microsoft.com/office/powerpoint/2010/main" val="388809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tall person has</a:t>
            </a:r>
            <a:r>
              <a:rPr lang="en-US" baseline="0" dirty="0"/>
              <a:t> a height of 2m and surface area of 2m^2.</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11</a:t>
            </a:fld>
            <a:endParaRPr lang="en-US"/>
          </a:p>
        </p:txBody>
      </p:sp>
    </p:spTree>
    <p:extLst>
      <p:ext uri="{BB962C8B-B14F-4D97-AF65-F5344CB8AC3E}">
        <p14:creationId xmlns:p14="http://schemas.microsoft.com/office/powerpoint/2010/main" val="371582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6820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62653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100838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59200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7929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rgbClr val="35A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96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334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23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3359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421244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25151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59123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9/6/19</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60187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88127"/>
            <a:ext cx="8229600" cy="3576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28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b="1" kern="1200">
          <a:solidFill>
            <a:srgbClr val="000000"/>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OnBC5bwV5y0"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6.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2.emf"/><Relationship Id="rId9"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8.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ctrTitle"/>
          </p:nvPr>
        </p:nvSpPr>
        <p:spPr>
          <a:xfrm>
            <a:off x="0" y="0"/>
            <a:ext cx="5338916" cy="1102519"/>
          </a:xfrm>
        </p:spPr>
        <p:txBody>
          <a:bodyPr>
            <a:normAutofit fontScale="90000"/>
          </a:bodyPr>
          <a:lstStyle/>
          <a:p>
            <a:r>
              <a:rPr lang="en-US" dirty="0">
                <a:solidFill>
                  <a:schemeClr val="bg1"/>
                </a:solidFill>
              </a:rPr>
              <a:t>Path Tracing Review</a:t>
            </a:r>
          </a:p>
        </p:txBody>
      </p:sp>
      <p:sp>
        <p:nvSpPr>
          <p:cNvPr id="4" name="TextBox 3">
            <a:extLst>
              <a:ext uri="{FF2B5EF4-FFF2-40B4-BE49-F238E27FC236}">
                <a16:creationId xmlns:a16="http://schemas.microsoft.com/office/drawing/2014/main" id="{B1C14685-7166-B541-9F03-60F7F0D16692}"/>
              </a:ext>
            </a:extLst>
          </p:cNvPr>
          <p:cNvSpPr txBox="1"/>
          <p:nvPr/>
        </p:nvSpPr>
        <p:spPr>
          <a:xfrm>
            <a:off x="159925" y="1648420"/>
            <a:ext cx="2509533" cy="923330"/>
          </a:xfrm>
          <a:prstGeom prst="rect">
            <a:avLst/>
          </a:prstGeom>
          <a:noFill/>
        </p:spPr>
        <p:txBody>
          <a:bodyPr wrap="none" rtlCol="0">
            <a:spAutoFit/>
          </a:bodyPr>
          <a:lstStyle/>
          <a:p>
            <a:r>
              <a:rPr lang="en-US" dirty="0">
                <a:solidFill>
                  <a:schemeClr val="bg1"/>
                </a:solidFill>
              </a:rPr>
              <a:t>Morgan McGuire</a:t>
            </a:r>
          </a:p>
          <a:p>
            <a:r>
              <a:rPr lang="en-US" dirty="0">
                <a:solidFill>
                  <a:schemeClr val="bg1"/>
                </a:solidFill>
              </a:rPr>
              <a:t>CS888 Fall ‘19</a:t>
            </a:r>
          </a:p>
          <a:p>
            <a:r>
              <a:rPr lang="en-US" dirty="0">
                <a:solidFill>
                  <a:schemeClr val="bg1"/>
                </a:solidFill>
              </a:rPr>
              <a:t>University of Waterloo</a:t>
            </a:r>
          </a:p>
        </p:txBody>
      </p:sp>
    </p:spTree>
    <p:extLst>
      <p:ext uri="{BB962C8B-B14F-4D97-AF65-F5344CB8AC3E}">
        <p14:creationId xmlns:p14="http://schemas.microsoft.com/office/powerpoint/2010/main" val="366195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000" y="4661580"/>
            <a:ext cx="6508750" cy="646331"/>
          </a:xfrm>
          <a:prstGeom prst="rect">
            <a:avLst/>
          </a:prstGeom>
        </p:spPr>
        <p:txBody>
          <a:bodyPr wrap="square">
            <a:spAutoFit/>
          </a:bodyPr>
          <a:lstStyle/>
          <a:p>
            <a:r>
              <a:rPr lang="en-US" dirty="0">
                <a:hlinkClick r:id="rId3"/>
              </a:rPr>
              <a:t>https://www.youtube.com/watch?v=OnBC5bwV5y0</a:t>
            </a:r>
            <a:endParaRPr lang="en-US" dirty="0"/>
          </a:p>
          <a:p>
            <a:endParaRPr lang="en-US" dirty="0"/>
          </a:p>
        </p:txBody>
      </p:sp>
      <p:pic>
        <p:nvPicPr>
          <p:cNvPr id="3" name="Picture 2" descr="Screen Shot 2016-09-26 at 2.25.52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9144000" cy="4663548"/>
          </a:xfrm>
          <a:prstGeom prst="rect">
            <a:avLst/>
          </a:prstGeom>
        </p:spPr>
      </p:pic>
    </p:spTree>
    <p:extLst>
      <p:ext uri="{BB962C8B-B14F-4D97-AF65-F5344CB8AC3E}">
        <p14:creationId xmlns:p14="http://schemas.microsoft.com/office/powerpoint/2010/main" val="11456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graphicFrame>
        <p:nvGraphicFramePr>
          <p:cNvPr id="4" name="Table 3"/>
          <p:cNvGraphicFramePr>
            <a:graphicFrameLocks noGrp="1"/>
          </p:cNvGraphicFramePr>
          <p:nvPr>
            <p:extLst>
              <p:ext uri="{D42A27DB-BD31-4B8C-83A1-F6EECF244321}">
                <p14:modId xmlns:p14="http://schemas.microsoft.com/office/powerpoint/2010/main" val="914031156"/>
              </p:ext>
            </p:extLst>
          </p:nvPr>
        </p:nvGraphicFramePr>
        <p:xfrm>
          <a:off x="21830" y="1077684"/>
          <a:ext cx="9122170" cy="4084320"/>
        </p:xfrm>
        <a:graphic>
          <a:graphicData uri="http://schemas.openxmlformats.org/drawingml/2006/table">
            <a:tbl>
              <a:tblPr firstRow="1" bandRow="1">
                <a:tableStyleId>{284E427A-3D55-4303-BF80-6455036E1DE7}</a:tableStyleId>
              </a:tblPr>
              <a:tblGrid>
                <a:gridCol w="2036528">
                  <a:extLst>
                    <a:ext uri="{9D8B030D-6E8A-4147-A177-3AD203B41FA5}">
                      <a16:colId xmlns:a16="http://schemas.microsoft.com/office/drawing/2014/main" val="20000"/>
                    </a:ext>
                  </a:extLst>
                </a:gridCol>
                <a:gridCol w="925812">
                  <a:extLst>
                    <a:ext uri="{9D8B030D-6E8A-4147-A177-3AD203B41FA5}">
                      <a16:colId xmlns:a16="http://schemas.microsoft.com/office/drawing/2014/main" val="20001"/>
                    </a:ext>
                  </a:extLst>
                </a:gridCol>
                <a:gridCol w="2575877">
                  <a:extLst>
                    <a:ext uri="{9D8B030D-6E8A-4147-A177-3AD203B41FA5}">
                      <a16:colId xmlns:a16="http://schemas.microsoft.com/office/drawing/2014/main" val="20002"/>
                    </a:ext>
                  </a:extLst>
                </a:gridCol>
                <a:gridCol w="3583953">
                  <a:extLst>
                    <a:ext uri="{9D8B030D-6E8A-4147-A177-3AD203B41FA5}">
                      <a16:colId xmlns:a16="http://schemas.microsoft.com/office/drawing/2014/main" val="20003"/>
                    </a:ext>
                  </a:extLst>
                </a:gridCol>
              </a:tblGrid>
              <a:tr h="393710">
                <a:tc>
                  <a:txBody>
                    <a:bodyPr/>
                    <a:lstStyle/>
                    <a:p>
                      <a:r>
                        <a:rPr lang="en-US" sz="2000" dirty="0"/>
                        <a:t>Quantity</a:t>
                      </a:r>
                    </a:p>
                  </a:txBody>
                  <a:tcPr/>
                </a:tc>
                <a:tc>
                  <a:txBody>
                    <a:bodyPr/>
                    <a:lstStyle/>
                    <a:p>
                      <a:r>
                        <a:rPr lang="en-US" sz="2000" dirty="0" err="1"/>
                        <a:t>Symb</a:t>
                      </a:r>
                      <a:r>
                        <a:rPr lang="en-US" sz="2000" dirty="0"/>
                        <a:t>.</a:t>
                      </a:r>
                    </a:p>
                  </a:txBody>
                  <a:tcPr/>
                </a:tc>
                <a:tc>
                  <a:txBody>
                    <a:bodyPr/>
                    <a:lstStyle/>
                    <a:p>
                      <a:r>
                        <a:rPr lang="en-US" sz="2000" dirty="0"/>
                        <a:t>SI Unit</a:t>
                      </a:r>
                    </a:p>
                  </a:txBody>
                  <a:tcPr/>
                </a:tc>
                <a:tc>
                  <a:txBody>
                    <a:bodyPr/>
                    <a:lstStyle/>
                    <a:p>
                      <a:r>
                        <a:rPr lang="en-US" sz="2000" dirty="0"/>
                        <a:t>1 ≈</a:t>
                      </a:r>
                    </a:p>
                  </a:txBody>
                  <a:tcPr/>
                </a:tc>
                <a:extLst>
                  <a:ext uri="{0D108BD9-81ED-4DB2-BD59-A6C34878D82A}">
                    <a16:rowId xmlns:a16="http://schemas.microsoft.com/office/drawing/2014/main" val="10000"/>
                  </a:ext>
                </a:extLst>
              </a:tr>
              <a:tr h="393710">
                <a:tc>
                  <a:txBody>
                    <a:bodyPr/>
                    <a:lstStyle/>
                    <a:p>
                      <a:r>
                        <a:rPr lang="en-US" sz="2000" b="1" dirty="0"/>
                        <a:t>Distance</a:t>
                      </a:r>
                    </a:p>
                  </a:txBody>
                  <a:tcPr/>
                </a:tc>
                <a:tc>
                  <a:txBody>
                    <a:bodyPr/>
                    <a:lstStyle/>
                    <a:p>
                      <a:pPr algn="ctr"/>
                      <a:r>
                        <a:rPr lang="en-US" sz="2000" i="1" dirty="0"/>
                        <a:t>x</a:t>
                      </a:r>
                    </a:p>
                  </a:txBody>
                  <a:tcPr/>
                </a:tc>
                <a:tc>
                  <a:txBody>
                    <a:bodyPr/>
                    <a:lstStyle/>
                    <a:p>
                      <a:r>
                        <a:rPr lang="en-US" sz="2000" dirty="0"/>
                        <a:t>meters (</a:t>
                      </a:r>
                      <a:r>
                        <a:rPr lang="en-US" sz="2000" b="1" dirty="0"/>
                        <a:t>m</a:t>
                      </a:r>
                      <a:r>
                        <a:rPr lang="en-US" sz="2000" dirty="0"/>
                        <a:t>)</a:t>
                      </a:r>
                    </a:p>
                  </a:txBody>
                  <a:tcPr/>
                </a:tc>
                <a:tc>
                  <a:txBody>
                    <a:bodyPr/>
                    <a:lstStyle/>
                    <a:p>
                      <a:r>
                        <a:rPr lang="en-US" sz="2000" dirty="0"/>
                        <a:t>Counter height</a:t>
                      </a:r>
                    </a:p>
                  </a:txBody>
                  <a:tcPr/>
                </a:tc>
                <a:extLst>
                  <a:ext uri="{0D108BD9-81ED-4DB2-BD59-A6C34878D82A}">
                    <a16:rowId xmlns:a16="http://schemas.microsoft.com/office/drawing/2014/main" val="10001"/>
                  </a:ext>
                </a:extLst>
              </a:tr>
              <a:tr h="393710">
                <a:tc>
                  <a:txBody>
                    <a:bodyPr/>
                    <a:lstStyle/>
                    <a:p>
                      <a:r>
                        <a:rPr lang="en-US" sz="2000" b="1" dirty="0"/>
                        <a:t>Area</a:t>
                      </a:r>
                    </a:p>
                  </a:txBody>
                  <a:tcPr/>
                </a:tc>
                <a:tc>
                  <a:txBody>
                    <a:bodyPr/>
                    <a:lstStyle/>
                    <a:p>
                      <a:pPr algn="ctr"/>
                      <a:r>
                        <a:rPr lang="en-US" sz="2000" i="1" dirty="0"/>
                        <a:t>A</a:t>
                      </a:r>
                    </a:p>
                  </a:txBody>
                  <a:tcPr/>
                </a:tc>
                <a:tc>
                  <a:txBody>
                    <a:bodyPr/>
                    <a:lstStyle/>
                    <a:p>
                      <a:r>
                        <a:rPr lang="en-US" sz="2000" dirty="0"/>
                        <a:t>Square meters (</a:t>
                      </a:r>
                      <a:r>
                        <a:rPr lang="en-US" sz="2000" b="1" dirty="0"/>
                        <a:t>m</a:t>
                      </a:r>
                      <a:r>
                        <a:rPr lang="en-US" sz="2000" b="1" baseline="30000" dirty="0"/>
                        <a:t>2</a:t>
                      </a:r>
                      <a:r>
                        <a:rPr lang="en-US" sz="2000" dirty="0"/>
                        <a:t>)</a:t>
                      </a:r>
                    </a:p>
                  </a:txBody>
                  <a:tcPr/>
                </a:tc>
                <a:tc>
                  <a:txBody>
                    <a:bodyPr/>
                    <a:lstStyle/>
                    <a:p>
                      <a:r>
                        <a:rPr lang="en-US" sz="2000" dirty="0"/>
                        <a:t>Desk</a:t>
                      </a:r>
                      <a:r>
                        <a:rPr lang="en-US" sz="2000" baseline="0" dirty="0"/>
                        <a:t> </a:t>
                      </a:r>
                      <a:r>
                        <a:rPr lang="en-US" sz="2000" dirty="0"/>
                        <a:t>top</a:t>
                      </a:r>
                    </a:p>
                  </a:txBody>
                  <a:tcPr/>
                </a:tc>
                <a:extLst>
                  <a:ext uri="{0D108BD9-81ED-4DB2-BD59-A6C34878D82A}">
                    <a16:rowId xmlns:a16="http://schemas.microsoft.com/office/drawing/2014/main" val="10002"/>
                  </a:ext>
                </a:extLst>
              </a:tr>
              <a:tr h="640679">
                <a:tc>
                  <a:txBody>
                    <a:bodyPr/>
                    <a:lstStyle/>
                    <a:p>
                      <a:r>
                        <a:rPr lang="en-US" sz="2000" b="1" dirty="0"/>
                        <a:t>Angle</a:t>
                      </a:r>
                    </a:p>
                  </a:txBody>
                  <a:tcPr/>
                </a:tc>
                <a:tc>
                  <a:txBody>
                    <a:bodyPr/>
                    <a:lstStyle/>
                    <a:p>
                      <a:pPr algn="ctr"/>
                      <a:r>
                        <a:rPr lang="en-US" sz="2000" dirty="0">
                          <a:latin typeface="Symbol" charset="2"/>
                          <a:cs typeface="Symbol" charset="2"/>
                        </a:rPr>
                        <a:t>q</a:t>
                      </a:r>
                    </a:p>
                  </a:txBody>
                  <a:tcPr/>
                </a:tc>
                <a:tc>
                  <a:txBody>
                    <a:bodyPr/>
                    <a:lstStyle/>
                    <a:p>
                      <a:r>
                        <a:rPr lang="en-US" sz="2000" dirty="0"/>
                        <a:t>radians (</a:t>
                      </a:r>
                      <a:r>
                        <a:rPr lang="en-US" sz="2000" b="1" dirty="0"/>
                        <a:t>rad</a:t>
                      </a:r>
                      <a:r>
                        <a:rPr lang="en-US" sz="2000" dirty="0"/>
                        <a:t>)</a:t>
                      </a:r>
                    </a:p>
                  </a:txBody>
                  <a:tcPr/>
                </a:tc>
                <a:tc>
                  <a:txBody>
                    <a:bodyPr/>
                    <a:lstStyle/>
                    <a:p>
                      <a:r>
                        <a:rPr lang="en-US" sz="2000" dirty="0"/>
                        <a:t>57 degrees</a:t>
                      </a:r>
                    </a:p>
                    <a:p>
                      <a:r>
                        <a:rPr lang="en-US" sz="2000" dirty="0" err="1"/>
                        <a:t>Northermost</a:t>
                      </a:r>
                      <a:r>
                        <a:rPr lang="en-US" sz="2000" dirty="0"/>
                        <a:t> latitude in ON</a:t>
                      </a:r>
                    </a:p>
                  </a:txBody>
                  <a:tcPr/>
                </a:tc>
                <a:extLst>
                  <a:ext uri="{0D108BD9-81ED-4DB2-BD59-A6C34878D82A}">
                    <a16:rowId xmlns:a16="http://schemas.microsoft.com/office/drawing/2014/main" val="10003"/>
                  </a:ext>
                </a:extLst>
              </a:tr>
              <a:tr h="640679">
                <a:tc>
                  <a:txBody>
                    <a:bodyPr/>
                    <a:lstStyle/>
                    <a:p>
                      <a:r>
                        <a:rPr lang="en-US" sz="2000" b="1" dirty="0"/>
                        <a:t>Solid Angle</a:t>
                      </a:r>
                    </a:p>
                  </a:txBody>
                  <a:tcPr/>
                </a:tc>
                <a:tc>
                  <a:txBody>
                    <a:bodyPr/>
                    <a:lstStyle/>
                    <a:p>
                      <a:pPr algn="ctr"/>
                      <a:r>
                        <a:rPr lang="en-US" sz="2000" dirty="0">
                          <a:latin typeface="Symbol" charset="2"/>
                          <a:cs typeface="Symbol" charset="2"/>
                        </a:rPr>
                        <a:t>G</a:t>
                      </a:r>
                    </a:p>
                  </a:txBody>
                  <a:tcPr/>
                </a:tc>
                <a:tc>
                  <a:txBody>
                    <a:bodyPr/>
                    <a:lstStyle/>
                    <a:p>
                      <a:r>
                        <a:rPr lang="en-US" sz="2000" dirty="0" err="1"/>
                        <a:t>steradians</a:t>
                      </a:r>
                      <a:r>
                        <a:rPr lang="en-US" sz="2000" dirty="0"/>
                        <a:t> (</a:t>
                      </a:r>
                      <a:r>
                        <a:rPr lang="en-US" sz="2000" b="1" dirty="0" err="1"/>
                        <a:t>sr</a:t>
                      </a:r>
                      <a:r>
                        <a:rPr lang="en-US" sz="2000" dirty="0"/>
                        <a:t>)</a:t>
                      </a:r>
                    </a:p>
                  </a:txBody>
                  <a:tcPr/>
                </a:tc>
                <a:tc>
                  <a:txBody>
                    <a:bodyPr/>
                    <a:lstStyle/>
                    <a:p>
                      <a:r>
                        <a:rPr lang="en-US" sz="2000" dirty="0"/>
                        <a:t>Dodecahedron face</a:t>
                      </a:r>
                    </a:p>
                    <a:p>
                      <a:r>
                        <a:rPr lang="en-US" sz="2000" dirty="0"/>
                        <a:t>The Americas</a:t>
                      </a:r>
                    </a:p>
                  </a:txBody>
                  <a:tcPr/>
                </a:tc>
                <a:extLst>
                  <a:ext uri="{0D108BD9-81ED-4DB2-BD59-A6C34878D82A}">
                    <a16:rowId xmlns:a16="http://schemas.microsoft.com/office/drawing/2014/main" val="10004"/>
                  </a:ext>
                </a:extLst>
              </a:tr>
              <a:tr h="640679">
                <a:tc>
                  <a:txBody>
                    <a:bodyPr/>
                    <a:lstStyle/>
                    <a:p>
                      <a:r>
                        <a:rPr lang="en-US" sz="2000" b="1" dirty="0"/>
                        <a:t>Power</a:t>
                      </a:r>
                      <a:endParaRPr lang="en-US" sz="2000" b="0" dirty="0"/>
                    </a:p>
                    <a:p>
                      <a:r>
                        <a:rPr lang="en-US" sz="2000" b="0" baseline="0" dirty="0"/>
                        <a:t>   </a:t>
                      </a:r>
                      <a:r>
                        <a:rPr lang="en-US" sz="2000" dirty="0"/>
                        <a:t>(energy/time)</a:t>
                      </a:r>
                    </a:p>
                  </a:txBody>
                  <a:tcPr/>
                </a:tc>
                <a:tc>
                  <a:txBody>
                    <a:bodyPr/>
                    <a:lstStyle/>
                    <a:p>
                      <a:pPr algn="ctr"/>
                      <a:r>
                        <a:rPr lang="en-US" sz="2000" dirty="0">
                          <a:latin typeface="Symbol" charset="2"/>
                          <a:cs typeface="Symbol" charset="2"/>
                        </a:rPr>
                        <a:t>F</a:t>
                      </a:r>
                    </a:p>
                  </a:txBody>
                  <a:tcPr/>
                </a:tc>
                <a:tc>
                  <a:txBody>
                    <a:bodyPr/>
                    <a:lstStyle/>
                    <a:p>
                      <a:r>
                        <a:rPr lang="en-US" sz="2000" dirty="0"/>
                        <a:t>Watts (</a:t>
                      </a:r>
                      <a:r>
                        <a:rPr lang="en-US" sz="2000" b="1" dirty="0"/>
                        <a:t>W</a:t>
                      </a:r>
                      <a:r>
                        <a:rPr lang="en-US" sz="2000" dirty="0"/>
                        <a:t>)</a:t>
                      </a:r>
                    </a:p>
                  </a:txBody>
                  <a:tcPr/>
                </a:tc>
                <a:tc>
                  <a:txBody>
                    <a:bodyPr/>
                    <a:lstStyle/>
                    <a:p>
                      <a:r>
                        <a:rPr lang="en-US" sz="2000" dirty="0"/>
                        <a:t>Cell phone flashlight</a:t>
                      </a:r>
                    </a:p>
                  </a:txBody>
                  <a:tcPr/>
                </a:tc>
                <a:extLst>
                  <a:ext uri="{0D108BD9-81ED-4DB2-BD59-A6C34878D82A}">
                    <a16:rowId xmlns:a16="http://schemas.microsoft.com/office/drawing/2014/main" val="10005"/>
                  </a:ext>
                </a:extLst>
              </a:tr>
              <a:tr h="393710">
                <a:tc>
                  <a:txBody>
                    <a:bodyPr/>
                    <a:lstStyle/>
                    <a:p>
                      <a:r>
                        <a:rPr lang="en-US" sz="2000" b="1" dirty="0"/>
                        <a:t>Radiance</a:t>
                      </a:r>
                    </a:p>
                  </a:txBody>
                  <a:tcPr/>
                </a:tc>
                <a:tc>
                  <a:txBody>
                    <a:bodyPr/>
                    <a:lstStyle/>
                    <a:p>
                      <a:pPr algn="ctr"/>
                      <a:r>
                        <a:rPr lang="en-US" sz="2000" b="0" i="1" dirty="0"/>
                        <a:t>L</a:t>
                      </a:r>
                    </a:p>
                  </a:txBody>
                  <a:tcPr/>
                </a:tc>
                <a:tc>
                  <a:txBody>
                    <a:bodyPr/>
                    <a:lstStyle/>
                    <a:p>
                      <a:r>
                        <a:rPr lang="en-US" sz="2000" b="1" dirty="0"/>
                        <a:t>W/(m</a:t>
                      </a:r>
                      <a:r>
                        <a:rPr lang="en-US" sz="2000" b="1" baseline="30000" dirty="0"/>
                        <a:t>2</a:t>
                      </a:r>
                      <a:r>
                        <a:rPr lang="en-US" sz="2000" b="1" dirty="0"/>
                        <a:t> </a:t>
                      </a:r>
                      <a:r>
                        <a:rPr lang="en-US" sz="2000" b="1" dirty="0" err="1"/>
                        <a:t>sr</a:t>
                      </a:r>
                      <a:r>
                        <a:rPr lang="en-US" sz="2000" b="1" dirty="0"/>
                        <a:t>)</a:t>
                      </a:r>
                    </a:p>
                  </a:txBody>
                  <a:tcPr/>
                </a:tc>
                <a:tc>
                  <a:txBody>
                    <a:bodyPr/>
                    <a:lstStyle/>
                    <a:p>
                      <a:r>
                        <a:rPr lang="en-US" sz="2000" dirty="0"/>
                        <a:t>A bright indoor ray</a:t>
                      </a:r>
                    </a:p>
                  </a:txBody>
                  <a:tcPr/>
                </a:tc>
                <a:extLst>
                  <a:ext uri="{0D108BD9-81ED-4DB2-BD59-A6C34878D82A}">
                    <a16:rowId xmlns:a16="http://schemas.microsoft.com/office/drawing/2014/main" val="10006"/>
                  </a:ext>
                </a:extLst>
              </a:tr>
              <a:tr h="393710">
                <a:tc>
                  <a:txBody>
                    <a:bodyPr/>
                    <a:lstStyle/>
                    <a:p>
                      <a:r>
                        <a:rPr lang="en-US" sz="2000" b="1" dirty="0"/>
                        <a:t>“</a:t>
                      </a:r>
                      <a:r>
                        <a:rPr lang="en-US" sz="2000" b="1" dirty="0" err="1"/>
                        <a:t>Biradiance</a:t>
                      </a:r>
                      <a:r>
                        <a:rPr lang="en-US" sz="2000" b="1" dirty="0"/>
                        <a:t>”</a:t>
                      </a:r>
                    </a:p>
                  </a:txBody>
                  <a:tcPr/>
                </a:tc>
                <a:tc>
                  <a:txBody>
                    <a:bodyPr/>
                    <a:lstStyle/>
                    <a:p>
                      <a:pPr algn="ctr"/>
                      <a:r>
                        <a:rPr lang="en-US" sz="2000" b="0" i="1" dirty="0">
                          <a:latin typeface="Symbol" charset="2"/>
                          <a:cs typeface="Symbol" charset="2"/>
                        </a:rPr>
                        <a:t>b</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t>W/m</a:t>
                      </a:r>
                      <a:r>
                        <a:rPr lang="en-US" sz="2000" b="1" baseline="30000" dirty="0"/>
                        <a:t>2</a:t>
                      </a:r>
                      <a:endParaRPr lang="en-US" sz="2000" b="1" dirty="0"/>
                    </a:p>
                  </a:txBody>
                  <a:tcPr/>
                </a:tc>
                <a:tc>
                  <a:txBody>
                    <a:bodyPr/>
                    <a:lstStyle/>
                    <a:p>
                      <a:r>
                        <a:rPr lang="en-US" sz="2000" dirty="0"/>
                        <a:t>Cell flashlight at arm’s length</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7287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4" name="TextBox 3"/>
          <p:cNvSpPr txBox="1"/>
          <p:nvPr/>
        </p:nvSpPr>
        <p:spPr>
          <a:xfrm>
            <a:off x="457200" y="1371384"/>
            <a:ext cx="2686966" cy="1754327"/>
          </a:xfrm>
          <a:prstGeom prst="rect">
            <a:avLst/>
          </a:prstGeom>
          <a:noFill/>
        </p:spPr>
        <p:txBody>
          <a:bodyPr wrap="none" rtlCol="0">
            <a:spAutoFit/>
          </a:bodyPr>
          <a:lstStyle/>
          <a:p>
            <a:r>
              <a:rPr lang="en-US" dirty="0">
                <a:latin typeface="Arial"/>
                <a:cs typeface="Arial"/>
              </a:rPr>
              <a:t>class </a:t>
            </a:r>
            <a:r>
              <a:rPr lang="en-US" b="1" dirty="0">
                <a:solidFill>
                  <a:schemeClr val="accent2"/>
                </a:solidFill>
                <a:latin typeface="Arial"/>
                <a:cs typeface="Arial"/>
              </a:rPr>
              <a:t>Vector3</a:t>
            </a:r>
            <a:r>
              <a:rPr lang="en-US" dirty="0">
                <a:solidFill>
                  <a:schemeClr val="accent2"/>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x</a:t>
            </a:r>
            <a:r>
              <a:rPr lang="en-US" dirty="0">
                <a:latin typeface="Arial"/>
                <a:cs typeface="Arial"/>
              </a:rPr>
              <a:t>, </a:t>
            </a:r>
            <a:r>
              <a:rPr lang="en-US" b="1" dirty="0">
                <a:latin typeface="Arial"/>
                <a:cs typeface="Arial"/>
              </a:rPr>
              <a:t>y</a:t>
            </a:r>
            <a:r>
              <a:rPr lang="en-US" dirty="0">
                <a:latin typeface="Arial"/>
                <a:cs typeface="Arial"/>
              </a:rPr>
              <a:t>, </a:t>
            </a:r>
            <a:r>
              <a:rPr lang="en-US" b="1" dirty="0">
                <a:latin typeface="Arial"/>
                <a:cs typeface="Arial"/>
              </a:rPr>
              <a:t>z</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Vector3</a:t>
            </a:r>
            <a:r>
              <a:rPr lang="en-US" b="1" dirty="0">
                <a:latin typeface="Arial"/>
                <a:cs typeface="Arial"/>
              </a:rPr>
              <a:t> </a:t>
            </a:r>
            <a:r>
              <a:rPr lang="en-US" b="1" dirty="0">
                <a:solidFill>
                  <a:schemeClr val="accent2"/>
                </a:solidFill>
                <a:latin typeface="Arial"/>
                <a:cs typeface="Arial"/>
              </a:rPr>
              <a:t>Point3</a:t>
            </a:r>
            <a:r>
              <a:rPr lang="en-US" dirty="0">
                <a:latin typeface="Arial"/>
                <a:cs typeface="Arial"/>
              </a:rPr>
              <a:t>;</a:t>
            </a:r>
          </a:p>
          <a:p>
            <a:endParaRPr lang="en-US" dirty="0">
              <a:latin typeface="Arial"/>
              <a:cs typeface="Arial"/>
            </a:endParaRPr>
          </a:p>
        </p:txBody>
      </p:sp>
      <p:sp>
        <p:nvSpPr>
          <p:cNvPr id="5" name="TextBox 4"/>
          <p:cNvSpPr txBox="1"/>
          <p:nvPr/>
        </p:nvSpPr>
        <p:spPr>
          <a:xfrm>
            <a:off x="6133666" y="1371384"/>
            <a:ext cx="3035807" cy="2031325"/>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Color3</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r</a:t>
            </a:r>
            <a:r>
              <a:rPr lang="en-US" dirty="0">
                <a:latin typeface="Arial"/>
                <a:cs typeface="Arial"/>
              </a:rPr>
              <a:t>, </a:t>
            </a:r>
            <a:r>
              <a:rPr lang="en-US" b="1" dirty="0">
                <a:latin typeface="Arial"/>
                <a:cs typeface="Arial"/>
              </a:rPr>
              <a:t>g</a:t>
            </a:r>
            <a:r>
              <a:rPr lang="en-US" dirty="0">
                <a:latin typeface="Arial"/>
                <a:cs typeface="Arial"/>
              </a:rPr>
              <a:t>, </a:t>
            </a:r>
            <a:r>
              <a:rPr lang="en-US" b="1" dirty="0">
                <a:latin typeface="Arial"/>
                <a:cs typeface="Arial"/>
              </a:rPr>
              <a:t>b</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Radiance3</a:t>
            </a:r>
            <a:r>
              <a:rPr lang="en-US" dirty="0">
                <a:latin typeface="Arial"/>
                <a:cs typeface="Arial"/>
              </a:rPr>
              <a:t>;</a:t>
            </a: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Power3</a:t>
            </a:r>
            <a:r>
              <a:rPr lang="en-US" dirty="0">
                <a:latin typeface="Arial"/>
                <a:cs typeface="Arial"/>
              </a:rPr>
              <a:t>;</a:t>
            </a:r>
          </a:p>
          <a:p>
            <a:endParaRPr lang="en-US" dirty="0">
              <a:latin typeface="Arial"/>
              <a:cs typeface="Arial"/>
            </a:endParaRPr>
          </a:p>
        </p:txBody>
      </p:sp>
      <p:sp>
        <p:nvSpPr>
          <p:cNvPr id="6" name="TextBox 5"/>
          <p:cNvSpPr txBox="1"/>
          <p:nvPr/>
        </p:nvSpPr>
        <p:spPr>
          <a:xfrm>
            <a:off x="457200" y="3453999"/>
            <a:ext cx="2057362"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Light</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Power3 </a:t>
            </a:r>
            <a:r>
              <a:rPr lang="en-US" b="1" dirty="0">
                <a:latin typeface="Arial"/>
                <a:cs typeface="Arial"/>
              </a:rPr>
              <a:t>power</a:t>
            </a:r>
            <a:r>
              <a:rPr lang="en-US" dirty="0">
                <a:latin typeface="Arial"/>
                <a:cs typeface="Arial"/>
              </a:rPr>
              <a:t>;</a:t>
            </a:r>
          </a:p>
          <a:p>
            <a:r>
              <a:rPr lang="en-US" dirty="0">
                <a:latin typeface="Arial"/>
                <a:cs typeface="Arial"/>
              </a:rPr>
              <a:t>   Point3 </a:t>
            </a:r>
            <a:r>
              <a:rPr lang="en-US" b="1" dirty="0">
                <a:latin typeface="Arial"/>
                <a:cs typeface="Arial"/>
              </a:rPr>
              <a:t>position</a:t>
            </a:r>
            <a:r>
              <a:rPr lang="en-US" dirty="0">
                <a:latin typeface="Arial"/>
                <a:cs typeface="Arial"/>
              </a:rPr>
              <a:t>;</a:t>
            </a:r>
          </a:p>
          <a:p>
            <a:r>
              <a:rPr lang="en-US" dirty="0">
                <a:latin typeface="Arial"/>
                <a:cs typeface="Arial"/>
              </a:rPr>
              <a:t>};</a:t>
            </a:r>
          </a:p>
        </p:txBody>
      </p:sp>
      <p:sp>
        <p:nvSpPr>
          <p:cNvPr id="7" name="TextBox 6"/>
          <p:cNvSpPr txBox="1"/>
          <p:nvPr/>
        </p:nvSpPr>
        <p:spPr>
          <a:xfrm>
            <a:off x="3341360" y="1371384"/>
            <a:ext cx="2262834"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Ray</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Point3 </a:t>
            </a:r>
            <a:r>
              <a:rPr lang="en-US" b="1" dirty="0">
                <a:latin typeface="Arial"/>
                <a:cs typeface="Arial"/>
              </a:rPr>
              <a:t>origin</a:t>
            </a:r>
            <a:r>
              <a:rPr lang="en-US" dirty="0">
                <a:latin typeface="Arial"/>
                <a:cs typeface="Arial"/>
              </a:rPr>
              <a:t>;</a:t>
            </a:r>
          </a:p>
          <a:p>
            <a:r>
              <a:rPr lang="en-US" dirty="0">
                <a:latin typeface="Arial"/>
                <a:cs typeface="Arial"/>
              </a:rPr>
              <a:t>   Vector3 </a:t>
            </a:r>
            <a:r>
              <a:rPr lang="en-US" b="1" dirty="0">
                <a:latin typeface="Arial"/>
                <a:cs typeface="Arial"/>
              </a:rPr>
              <a:t>direction</a:t>
            </a:r>
            <a:r>
              <a:rPr lang="en-US" dirty="0">
                <a:latin typeface="Arial"/>
                <a:cs typeface="Arial"/>
              </a:rPr>
              <a:t>;</a:t>
            </a:r>
          </a:p>
          <a:p>
            <a:r>
              <a:rPr lang="en-US" dirty="0">
                <a:latin typeface="Arial"/>
                <a:cs typeface="Arial"/>
              </a:rPr>
              <a:t>};</a:t>
            </a:r>
          </a:p>
        </p:txBody>
      </p:sp>
      <p:sp>
        <p:nvSpPr>
          <p:cNvPr id="8" name="TextBox 7"/>
          <p:cNvSpPr txBox="1"/>
          <p:nvPr/>
        </p:nvSpPr>
        <p:spPr>
          <a:xfrm>
            <a:off x="3341360" y="3453999"/>
            <a:ext cx="2615507"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Image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Array&lt;Color3&gt; </a:t>
            </a:r>
            <a:r>
              <a:rPr lang="en-US" b="1" dirty="0">
                <a:latin typeface="Arial"/>
                <a:cs typeface="Arial"/>
              </a:rPr>
              <a:t>pixel</a:t>
            </a:r>
            <a:r>
              <a:rPr lang="en-US" dirty="0">
                <a:latin typeface="Arial"/>
                <a:cs typeface="Arial"/>
              </a:rPr>
              <a:t>;</a:t>
            </a:r>
          </a:p>
          <a:p>
            <a:r>
              <a:rPr lang="en-US" dirty="0">
                <a:latin typeface="Arial"/>
                <a:cs typeface="Arial"/>
              </a:rPr>
              <a:t>    </a:t>
            </a:r>
            <a:r>
              <a:rPr lang="en-US" dirty="0" err="1">
                <a:latin typeface="Arial"/>
                <a:cs typeface="Arial"/>
              </a:rPr>
              <a:t>int</a:t>
            </a:r>
            <a:r>
              <a:rPr lang="en-US" dirty="0">
                <a:latin typeface="Arial"/>
                <a:cs typeface="Arial"/>
              </a:rPr>
              <a:t> </a:t>
            </a:r>
            <a:r>
              <a:rPr lang="en-US" b="1" dirty="0">
                <a:latin typeface="Arial"/>
                <a:cs typeface="Arial"/>
              </a:rPr>
              <a:t>width</a:t>
            </a:r>
            <a:r>
              <a:rPr lang="en-US" dirty="0">
                <a:latin typeface="Arial"/>
                <a:cs typeface="Arial"/>
              </a:rPr>
              <a:t>, </a:t>
            </a:r>
            <a:r>
              <a:rPr lang="en-US" b="1" dirty="0">
                <a:latin typeface="Arial"/>
                <a:cs typeface="Arial"/>
              </a:rPr>
              <a:t>height</a:t>
            </a:r>
            <a:r>
              <a:rPr lang="en-US" dirty="0">
                <a:latin typeface="Arial"/>
                <a:cs typeface="Arial"/>
              </a:rPr>
              <a:t>;</a:t>
            </a:r>
          </a:p>
          <a:p>
            <a:r>
              <a:rPr lang="en-US" dirty="0">
                <a:latin typeface="Arial"/>
                <a:cs typeface="Arial"/>
              </a:rPr>
              <a:t>};</a:t>
            </a:r>
          </a:p>
        </p:txBody>
      </p:sp>
      <p:sp>
        <p:nvSpPr>
          <p:cNvPr id="9" name="TextBox 8"/>
          <p:cNvSpPr txBox="1"/>
          <p:nvPr/>
        </p:nvSpPr>
        <p:spPr>
          <a:xfrm>
            <a:off x="6133665" y="3453999"/>
            <a:ext cx="3035808" cy="1477328"/>
          </a:xfrm>
          <a:prstGeom prst="rect">
            <a:avLst/>
          </a:prstGeom>
          <a:noFill/>
          <a:ln w="38100" cmpd="sng">
            <a:noFill/>
          </a:ln>
        </p:spPr>
        <p:txBody>
          <a:bodyPr wrap="square" rtlCol="0">
            <a:spAutoFit/>
          </a:bodyPr>
          <a:lstStyle/>
          <a:p>
            <a:r>
              <a:rPr lang="en-US" dirty="0">
                <a:latin typeface="Arial"/>
                <a:cs typeface="Arial"/>
              </a:rPr>
              <a:t>class </a:t>
            </a:r>
            <a:r>
              <a:rPr lang="en-US" b="1" dirty="0">
                <a:solidFill>
                  <a:srgbClr val="E29F1D"/>
                </a:solidFill>
                <a:latin typeface="Arial"/>
                <a:cs typeface="Arial"/>
              </a:rPr>
              <a:t>Surface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Array&lt;Point3&gt; </a:t>
            </a:r>
            <a:r>
              <a:rPr lang="en-US" b="1" dirty="0">
                <a:latin typeface="Arial"/>
                <a:cs typeface="Arial"/>
              </a:rPr>
              <a:t>position</a:t>
            </a:r>
            <a:r>
              <a:rPr lang="en-US" dirty="0">
                <a:latin typeface="Arial"/>
                <a:cs typeface="Arial"/>
              </a:rPr>
              <a:t>;</a:t>
            </a:r>
            <a:endParaRPr lang="en-US" b="1" dirty="0">
              <a:latin typeface="Arial"/>
              <a:cs typeface="Arial"/>
            </a:endParaRPr>
          </a:p>
          <a:p>
            <a:r>
              <a:rPr lang="en-US" dirty="0">
                <a:latin typeface="Arial"/>
                <a:cs typeface="Arial"/>
              </a:rPr>
              <a:t>      Array&lt;</a:t>
            </a:r>
            <a:r>
              <a:rPr lang="en-US" dirty="0" err="1">
                <a:latin typeface="Arial"/>
                <a:cs typeface="Arial"/>
              </a:rPr>
              <a:t>int</a:t>
            </a:r>
            <a:r>
              <a:rPr lang="en-US" dirty="0">
                <a:latin typeface="Arial"/>
                <a:cs typeface="Arial"/>
              </a:rPr>
              <a:t>&gt; </a:t>
            </a:r>
            <a:r>
              <a:rPr lang="en-US" b="1" dirty="0">
                <a:latin typeface="Arial"/>
                <a:cs typeface="Arial"/>
              </a:rPr>
              <a:t>index</a:t>
            </a:r>
            <a:r>
              <a:rPr lang="en-US" dirty="0">
                <a:latin typeface="Arial"/>
                <a:cs typeface="Arial"/>
              </a:rPr>
              <a:t>;</a:t>
            </a:r>
          </a:p>
          <a:p>
            <a:r>
              <a:rPr lang="en-US" dirty="0">
                <a:latin typeface="Arial"/>
                <a:cs typeface="Arial"/>
              </a:rPr>
              <a:t>};</a:t>
            </a:r>
          </a:p>
        </p:txBody>
      </p:sp>
    </p:spTree>
    <p:extLst>
      <p:ext uri="{BB962C8B-B14F-4D97-AF65-F5344CB8AC3E}">
        <p14:creationId xmlns:p14="http://schemas.microsoft.com/office/powerpoint/2010/main" val="278958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pic>
        <p:nvPicPr>
          <p:cNvPr id="5" name="Picture 4" descr="Screen Shot 2016-09-15 at 12.15.2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286" y="3046951"/>
            <a:ext cx="2298285" cy="1229535"/>
          </a:xfrm>
          <a:prstGeom prst="rect">
            <a:avLst/>
          </a:prstGeom>
        </p:spPr>
      </p:pic>
      <p:pic>
        <p:nvPicPr>
          <p:cNvPr id="6" name="Picture 5" descr="Screen Shot 2016-09-15 at 12.14.56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5707" y="1218630"/>
            <a:ext cx="2901590" cy="3329959"/>
          </a:xfrm>
          <a:prstGeom prst="rect">
            <a:avLst/>
          </a:prstGeom>
        </p:spPr>
      </p:pic>
      <p:pic>
        <p:nvPicPr>
          <p:cNvPr id="7" name="Picture 6" descr="Screen Shot 2016-09-15 at 12.15.43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453" y="1671919"/>
            <a:ext cx="6088253" cy="907703"/>
          </a:xfrm>
          <a:prstGeom prst="rect">
            <a:avLst/>
          </a:prstGeom>
        </p:spPr>
      </p:pic>
      <p:pic>
        <p:nvPicPr>
          <p:cNvPr id="8" name="Picture 7" descr="Screen Shot 2016-09-15 at 12.15.15 AM 12.19.23 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4983" y="3046952"/>
            <a:ext cx="2542270" cy="1229534"/>
          </a:xfrm>
          <a:prstGeom prst="rect">
            <a:avLst/>
          </a:prstGeom>
        </p:spPr>
      </p:pic>
    </p:spTree>
    <p:extLst>
      <p:ext uri="{BB962C8B-B14F-4D97-AF65-F5344CB8AC3E}">
        <p14:creationId xmlns:p14="http://schemas.microsoft.com/office/powerpoint/2010/main" val="6122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Rays</a:t>
            </a:r>
          </a:p>
        </p:txBody>
      </p:sp>
      <p:pic>
        <p:nvPicPr>
          <p:cNvPr id="4" name="Picture 3" descr="isometric-camera-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9788" y="1284506"/>
            <a:ext cx="4133016" cy="3333514"/>
          </a:xfrm>
          <a:prstGeom prst="rect">
            <a:avLst/>
          </a:prstGeom>
        </p:spPr>
      </p:pic>
      <p:sp>
        <p:nvSpPr>
          <p:cNvPr id="5" name="TextBox 4"/>
          <p:cNvSpPr txBox="1"/>
          <p:nvPr/>
        </p:nvSpPr>
        <p:spPr>
          <a:xfrm>
            <a:off x="773709" y="1507891"/>
            <a:ext cx="3007246" cy="3139321"/>
          </a:xfrm>
          <a:prstGeom prst="rect">
            <a:avLst/>
          </a:prstGeom>
          <a:noFill/>
        </p:spPr>
        <p:txBody>
          <a:bodyPr wrap="square" rtlCol="0">
            <a:spAutoFit/>
          </a:bodyPr>
          <a:lstStyle/>
          <a:p>
            <a:r>
              <a:rPr lang="en-US" b="1" dirty="0">
                <a:solidFill>
                  <a:schemeClr val="accent6"/>
                </a:solidFill>
              </a:rPr>
              <a:t>Screen space:</a:t>
            </a:r>
          </a:p>
          <a:p>
            <a:r>
              <a:rPr lang="en-US" i="1" dirty="0">
                <a:solidFill>
                  <a:schemeClr val="accent6"/>
                </a:solidFill>
              </a:rPr>
              <a:t>x, y, w, h</a:t>
            </a:r>
          </a:p>
          <a:p>
            <a:endParaRPr lang="en-US" dirty="0"/>
          </a:p>
          <a:p>
            <a:r>
              <a:rPr lang="en-US" b="1" dirty="0">
                <a:solidFill>
                  <a:srgbClr val="008000"/>
                </a:solidFill>
              </a:rPr>
              <a:t>World space:</a:t>
            </a:r>
          </a:p>
          <a:p>
            <a:r>
              <a:rPr lang="en-US" i="1" dirty="0" err="1">
                <a:solidFill>
                  <a:srgbClr val="008000"/>
                </a:solidFill>
              </a:rPr>
              <a:t>z</a:t>
            </a:r>
            <a:r>
              <a:rPr lang="en-US" i="1" baseline="-25000" dirty="0" err="1">
                <a:solidFill>
                  <a:srgbClr val="008000"/>
                </a:solidFill>
              </a:rPr>
              <a:t>P</a:t>
            </a:r>
            <a:r>
              <a:rPr lang="en-US" dirty="0">
                <a:solidFill>
                  <a:srgbClr val="008000"/>
                </a:solidFill>
              </a:rPr>
              <a:t> =  –1</a:t>
            </a:r>
          </a:p>
          <a:p>
            <a:r>
              <a:rPr lang="en-US" dirty="0">
                <a:solidFill>
                  <a:srgbClr val="008000"/>
                </a:solidFill>
              </a:rPr>
              <a:t>H = –2 tan(</a:t>
            </a:r>
            <a:r>
              <a:rPr lang="en-US" i="1" dirty="0" err="1">
                <a:solidFill>
                  <a:srgbClr val="008000"/>
                </a:solidFill>
                <a:latin typeface="Symbol" charset="2"/>
                <a:cs typeface="Symbol" charset="2"/>
              </a:rPr>
              <a:t>q</a:t>
            </a:r>
            <a:r>
              <a:rPr lang="en-US" i="1" baseline="-25000" dirty="0" err="1">
                <a:solidFill>
                  <a:srgbClr val="008000"/>
                </a:solidFill>
              </a:rPr>
              <a:t>y</a:t>
            </a:r>
            <a:r>
              <a:rPr lang="en-US" dirty="0">
                <a:solidFill>
                  <a:srgbClr val="008000"/>
                </a:solidFill>
              </a:rPr>
              <a:t> / 2)</a:t>
            </a:r>
            <a:r>
              <a:rPr lang="en-US" i="1" dirty="0">
                <a:solidFill>
                  <a:srgbClr val="008000"/>
                </a:solidFill>
              </a:rPr>
              <a:t> </a:t>
            </a:r>
            <a:r>
              <a:rPr lang="en-US" i="1" dirty="0" err="1">
                <a:solidFill>
                  <a:srgbClr val="008000"/>
                </a:solidFill>
              </a:rPr>
              <a:t>z</a:t>
            </a:r>
            <a:r>
              <a:rPr lang="en-US" i="1" baseline="-25000" dirty="0" err="1">
                <a:solidFill>
                  <a:srgbClr val="008000"/>
                </a:solidFill>
              </a:rPr>
              <a:t>P</a:t>
            </a:r>
            <a:endParaRPr lang="en-US" dirty="0">
              <a:solidFill>
                <a:srgbClr val="008000"/>
              </a:solidFill>
            </a:endParaRPr>
          </a:p>
          <a:p>
            <a:r>
              <a:rPr lang="en-US" dirty="0">
                <a:solidFill>
                  <a:srgbClr val="008000"/>
                </a:solidFill>
              </a:rPr>
              <a:t>W = H * w / h</a:t>
            </a:r>
          </a:p>
          <a:p>
            <a:endParaRPr lang="en-US" i="1" dirty="0">
              <a:solidFill>
                <a:srgbClr val="008000"/>
              </a:solidFill>
            </a:endParaRPr>
          </a:p>
          <a:p>
            <a:r>
              <a:rPr lang="en-US" i="1" dirty="0" err="1">
                <a:solidFill>
                  <a:srgbClr val="008000"/>
                </a:solidFill>
              </a:rPr>
              <a:t>y</a:t>
            </a:r>
            <a:r>
              <a:rPr lang="en-US" i="1" baseline="-25000" dirty="0" err="1">
                <a:solidFill>
                  <a:srgbClr val="008000"/>
                </a:solidFill>
              </a:rPr>
              <a:t>P</a:t>
            </a:r>
            <a:r>
              <a:rPr lang="en-US" dirty="0">
                <a:solidFill>
                  <a:srgbClr val="008000"/>
                </a:solidFill>
              </a:rPr>
              <a:t> = – (</a:t>
            </a:r>
            <a:r>
              <a:rPr lang="en-US" i="1" dirty="0">
                <a:solidFill>
                  <a:srgbClr val="008000"/>
                </a:solidFill>
              </a:rPr>
              <a:t>y</a:t>
            </a:r>
            <a:r>
              <a:rPr lang="en-US" dirty="0">
                <a:solidFill>
                  <a:srgbClr val="008000"/>
                </a:solidFill>
              </a:rPr>
              <a:t> / </a:t>
            </a:r>
            <a:r>
              <a:rPr lang="en-US" i="1" dirty="0">
                <a:solidFill>
                  <a:srgbClr val="008000"/>
                </a:solidFill>
              </a:rPr>
              <a:t>h</a:t>
            </a:r>
            <a:r>
              <a:rPr lang="en-US" dirty="0">
                <a:solidFill>
                  <a:srgbClr val="008000"/>
                </a:solidFill>
              </a:rPr>
              <a:t> – ½) * H</a:t>
            </a:r>
          </a:p>
          <a:p>
            <a:r>
              <a:rPr lang="en-US" i="1" dirty="0" err="1">
                <a:solidFill>
                  <a:srgbClr val="008000"/>
                </a:solidFill>
              </a:rPr>
              <a:t>x</a:t>
            </a:r>
            <a:r>
              <a:rPr lang="en-US" i="1" baseline="-25000" dirty="0" err="1">
                <a:solidFill>
                  <a:srgbClr val="008000"/>
                </a:solidFill>
              </a:rPr>
              <a:t>P</a:t>
            </a:r>
            <a:r>
              <a:rPr lang="en-US" dirty="0">
                <a:solidFill>
                  <a:srgbClr val="008000"/>
                </a:solidFill>
              </a:rPr>
              <a:t> =    (</a:t>
            </a:r>
            <a:r>
              <a:rPr lang="en-US" i="1" dirty="0">
                <a:solidFill>
                  <a:srgbClr val="008000"/>
                </a:solidFill>
              </a:rPr>
              <a:t>x</a:t>
            </a:r>
            <a:r>
              <a:rPr lang="en-US" dirty="0">
                <a:solidFill>
                  <a:srgbClr val="008000"/>
                </a:solidFill>
              </a:rPr>
              <a:t> / </a:t>
            </a:r>
            <a:r>
              <a:rPr lang="en-US" i="1" dirty="0">
                <a:solidFill>
                  <a:srgbClr val="008000"/>
                </a:solidFill>
              </a:rPr>
              <a:t>w</a:t>
            </a:r>
            <a:r>
              <a:rPr lang="en-US" dirty="0">
                <a:solidFill>
                  <a:srgbClr val="008000"/>
                </a:solidFill>
              </a:rPr>
              <a:t> – ½) * W</a:t>
            </a:r>
          </a:p>
          <a:p>
            <a:endParaRPr lang="en-US" dirty="0"/>
          </a:p>
        </p:txBody>
      </p:sp>
      <p:sp>
        <p:nvSpPr>
          <p:cNvPr id="6" name="TextBox 5"/>
          <p:cNvSpPr txBox="1"/>
          <p:nvPr/>
        </p:nvSpPr>
        <p:spPr>
          <a:xfrm>
            <a:off x="5945209" y="2068311"/>
            <a:ext cx="405679" cy="369332"/>
          </a:xfrm>
          <a:prstGeom prst="rect">
            <a:avLst/>
          </a:prstGeom>
          <a:noFill/>
        </p:spPr>
        <p:txBody>
          <a:bodyPr wrap="none" rtlCol="0">
            <a:spAutoFit/>
          </a:bodyPr>
          <a:lstStyle/>
          <a:p>
            <a:r>
              <a:rPr lang="en-US" i="1" dirty="0">
                <a:solidFill>
                  <a:schemeClr val="accent6"/>
                </a:solidFill>
              </a:rPr>
              <a:t>w</a:t>
            </a:r>
          </a:p>
        </p:txBody>
      </p:sp>
      <p:sp>
        <p:nvSpPr>
          <p:cNvPr id="7" name="TextBox 6"/>
          <p:cNvSpPr txBox="1"/>
          <p:nvPr/>
        </p:nvSpPr>
        <p:spPr>
          <a:xfrm>
            <a:off x="4446840" y="3298374"/>
            <a:ext cx="355904" cy="369332"/>
          </a:xfrm>
          <a:prstGeom prst="rect">
            <a:avLst/>
          </a:prstGeom>
          <a:noFill/>
        </p:spPr>
        <p:txBody>
          <a:bodyPr wrap="none" rtlCol="0">
            <a:spAutoFit/>
          </a:bodyPr>
          <a:lstStyle/>
          <a:p>
            <a:r>
              <a:rPr lang="en-US" i="1" dirty="0">
                <a:solidFill>
                  <a:schemeClr val="accent6"/>
                </a:solidFill>
              </a:rPr>
              <a:t>h</a:t>
            </a:r>
          </a:p>
        </p:txBody>
      </p:sp>
      <p:cxnSp>
        <p:nvCxnSpPr>
          <p:cNvPr id="14" name="Straight Arrow Connector 13"/>
          <p:cNvCxnSpPr/>
          <p:nvPr/>
        </p:nvCxnSpPr>
        <p:spPr>
          <a:xfrm>
            <a:off x="4770995" y="2416477"/>
            <a:ext cx="3696010" cy="0"/>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70995" y="2437643"/>
            <a:ext cx="0" cy="2209569"/>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46017" y="2106079"/>
            <a:ext cx="172782" cy="245533"/>
          </a:xfrm>
          <a:prstGeom prst="rect">
            <a:avLst/>
          </a:prstGeom>
        </p:spPr>
      </p:pic>
      <p:pic>
        <p:nvPicPr>
          <p:cNvPr id="21" name="Picture 20"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7041" y="4670775"/>
            <a:ext cx="135467" cy="248356"/>
          </a:xfrm>
          <a:prstGeom prst="rect">
            <a:avLst/>
          </a:prstGeom>
        </p:spPr>
      </p:pic>
    </p:spTree>
    <p:extLst>
      <p:ext uri="{BB962C8B-B14F-4D97-AF65-F5344CB8AC3E}">
        <p14:creationId xmlns:p14="http://schemas.microsoft.com/office/powerpoint/2010/main" val="208798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2" name="Title 1"/>
          <p:cNvSpPr>
            <a:spLocks noGrp="1"/>
          </p:cNvSpPr>
          <p:nvPr>
            <p:ph type="title"/>
          </p:nvPr>
        </p:nvSpPr>
        <p:spPr>
          <a:xfrm>
            <a:off x="193147" y="3696759"/>
            <a:ext cx="7772400" cy="1021556"/>
          </a:xfrm>
        </p:spPr>
        <p:txBody>
          <a:bodyPr/>
          <a:lstStyle/>
          <a:p>
            <a:r>
              <a:rPr lang="en-US" dirty="0"/>
              <a:t>Phenomena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250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3" name="TextBox 2"/>
          <p:cNvSpPr txBox="1"/>
          <p:nvPr/>
        </p:nvSpPr>
        <p:spPr>
          <a:xfrm>
            <a:off x="2673304" y="1445543"/>
            <a:ext cx="2762295" cy="646331"/>
          </a:xfrm>
          <a:prstGeom prst="rect">
            <a:avLst/>
          </a:prstGeom>
          <a:noFill/>
        </p:spPr>
        <p:txBody>
          <a:bodyPr wrap="none" rtlCol="0">
            <a:spAutoFit/>
          </a:bodyPr>
          <a:lstStyle/>
          <a:p>
            <a:pPr algn="ctr"/>
            <a:r>
              <a:rPr lang="en-US" b="1" dirty="0">
                <a:solidFill>
                  <a:srgbClr val="FFFFFF"/>
                </a:solidFill>
              </a:rPr>
              <a:t>“Color Bleeding”</a:t>
            </a:r>
          </a:p>
          <a:p>
            <a:pPr algn="ctr"/>
            <a:r>
              <a:rPr lang="en-US" b="1" dirty="0">
                <a:solidFill>
                  <a:srgbClr val="FFFFFF"/>
                </a:solidFill>
              </a:rPr>
              <a:t>“Diffuse </a:t>
            </a:r>
            <a:r>
              <a:rPr lang="en-US" b="1" dirty="0" err="1">
                <a:solidFill>
                  <a:srgbClr val="FFFFFF"/>
                </a:solidFill>
              </a:rPr>
              <a:t>Interreflection</a:t>
            </a:r>
            <a:r>
              <a:rPr lang="en-US" b="1" dirty="0">
                <a:solidFill>
                  <a:srgbClr val="FFFFFF"/>
                </a:solidFill>
              </a:rPr>
              <a:t>”</a:t>
            </a:r>
          </a:p>
        </p:txBody>
      </p:sp>
      <p:cxnSp>
        <p:nvCxnSpPr>
          <p:cNvPr id="4" name="Straight Arrow Connector 3"/>
          <p:cNvCxnSpPr>
            <a:stCxn id="3" idx="2"/>
          </p:cNvCxnSpPr>
          <p:nvPr/>
        </p:nvCxnSpPr>
        <p:spPr>
          <a:xfrm>
            <a:off x="4054452" y="2091874"/>
            <a:ext cx="1618215" cy="1231293"/>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700442" y="777057"/>
            <a:ext cx="1870825" cy="369332"/>
          </a:xfrm>
          <a:prstGeom prst="rect">
            <a:avLst/>
          </a:prstGeom>
          <a:noFill/>
        </p:spPr>
        <p:txBody>
          <a:bodyPr wrap="none" rtlCol="0">
            <a:spAutoFit/>
          </a:bodyPr>
          <a:lstStyle/>
          <a:p>
            <a:pPr algn="ctr"/>
            <a:r>
              <a:rPr lang="en-US" b="1" dirty="0">
                <a:solidFill>
                  <a:srgbClr val="FFFFFF"/>
                </a:solidFill>
              </a:rPr>
              <a:t>“Soft Shadows”</a:t>
            </a:r>
          </a:p>
        </p:txBody>
      </p:sp>
      <p:cxnSp>
        <p:nvCxnSpPr>
          <p:cNvPr id="8" name="Straight Arrow Connector 7"/>
          <p:cNvCxnSpPr>
            <a:stCxn id="6" idx="2"/>
          </p:cNvCxnSpPr>
          <p:nvPr/>
        </p:nvCxnSpPr>
        <p:spPr>
          <a:xfrm>
            <a:off x="7635855" y="1146389"/>
            <a:ext cx="206395" cy="25789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046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23710"/>
          </a:xfrm>
          <a:prstGeom prst="rect">
            <a:avLst/>
          </a:prstGeom>
        </p:spPr>
      </p:pic>
      <p:sp>
        <p:nvSpPr>
          <p:cNvPr id="3" name="TextBox 2"/>
          <p:cNvSpPr txBox="1"/>
          <p:nvPr/>
        </p:nvSpPr>
        <p:spPr>
          <a:xfrm>
            <a:off x="4968123" y="1736042"/>
            <a:ext cx="2215495" cy="369332"/>
          </a:xfrm>
          <a:prstGeom prst="rect">
            <a:avLst/>
          </a:prstGeom>
          <a:noFill/>
        </p:spPr>
        <p:txBody>
          <a:bodyPr wrap="none" rtlCol="0">
            <a:spAutoFit/>
          </a:bodyPr>
          <a:lstStyle/>
          <a:p>
            <a:pPr algn="ctr"/>
            <a:r>
              <a:rPr lang="en-US" b="1" dirty="0">
                <a:solidFill>
                  <a:srgbClr val="FFFFFF"/>
                </a:solidFill>
              </a:rPr>
              <a:t>“Indirect Lighting”</a:t>
            </a:r>
          </a:p>
        </p:txBody>
      </p:sp>
      <p:cxnSp>
        <p:nvCxnSpPr>
          <p:cNvPr id="4" name="Straight Arrow Connector 3"/>
          <p:cNvCxnSpPr>
            <a:stCxn id="3" idx="2"/>
          </p:cNvCxnSpPr>
          <p:nvPr/>
        </p:nvCxnSpPr>
        <p:spPr>
          <a:xfrm flipH="1">
            <a:off x="4635500" y="2105374"/>
            <a:ext cx="1440371" cy="90504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97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348111"/>
          </a:xfrm>
          <a:prstGeom prst="rect">
            <a:avLst/>
          </a:prstGeom>
        </p:spPr>
      </p:pic>
      <p:sp>
        <p:nvSpPr>
          <p:cNvPr id="3" name="TextBox 2"/>
          <p:cNvSpPr txBox="1"/>
          <p:nvPr/>
        </p:nvSpPr>
        <p:spPr>
          <a:xfrm>
            <a:off x="3069167" y="2888165"/>
            <a:ext cx="2454518" cy="369332"/>
          </a:xfrm>
          <a:prstGeom prst="rect">
            <a:avLst/>
          </a:prstGeom>
          <a:noFill/>
        </p:spPr>
        <p:txBody>
          <a:bodyPr wrap="none" rtlCol="0">
            <a:spAutoFit/>
          </a:bodyPr>
          <a:lstStyle/>
          <a:p>
            <a:r>
              <a:rPr lang="en-US" b="1" dirty="0">
                <a:solidFill>
                  <a:srgbClr val="FFFFFF"/>
                </a:solidFill>
              </a:rPr>
              <a:t>“Ambient Occlusion”</a:t>
            </a:r>
          </a:p>
        </p:txBody>
      </p:sp>
      <p:cxnSp>
        <p:nvCxnSpPr>
          <p:cNvPr id="5" name="Straight Arrow Connector 4"/>
          <p:cNvCxnSpPr>
            <a:stCxn id="3" idx="1"/>
          </p:cNvCxnSpPr>
          <p:nvPr/>
        </p:nvCxnSpPr>
        <p:spPr>
          <a:xfrm flipH="1" flipV="1">
            <a:off x="1587501" y="2794001"/>
            <a:ext cx="1481666" cy="27883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 idx="0"/>
          </p:cNvCxnSpPr>
          <p:nvPr/>
        </p:nvCxnSpPr>
        <p:spPr>
          <a:xfrm flipH="1" flipV="1">
            <a:off x="3788833" y="1418169"/>
            <a:ext cx="507593" cy="14699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58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144000" cy="5096312"/>
          </a:xfrm>
          <a:prstGeom prst="rect">
            <a:avLst/>
          </a:prstGeom>
        </p:spPr>
      </p:pic>
      <p:sp>
        <p:nvSpPr>
          <p:cNvPr id="3" name="TextBox 2"/>
          <p:cNvSpPr txBox="1"/>
          <p:nvPr/>
        </p:nvSpPr>
        <p:spPr>
          <a:xfrm>
            <a:off x="7090834" y="842327"/>
            <a:ext cx="1838965" cy="369332"/>
          </a:xfrm>
          <a:prstGeom prst="rect">
            <a:avLst/>
          </a:prstGeom>
          <a:noFill/>
        </p:spPr>
        <p:txBody>
          <a:bodyPr wrap="none" rtlCol="0">
            <a:spAutoFit/>
          </a:bodyPr>
          <a:lstStyle/>
          <a:p>
            <a:r>
              <a:rPr lang="en-US" b="1" dirty="0">
                <a:solidFill>
                  <a:srgbClr val="FFFFFF"/>
                </a:solidFill>
              </a:rPr>
              <a:t>“Transmission”</a:t>
            </a:r>
          </a:p>
        </p:txBody>
      </p:sp>
      <p:cxnSp>
        <p:nvCxnSpPr>
          <p:cNvPr id="4" name="Straight Arrow Connector 3"/>
          <p:cNvCxnSpPr/>
          <p:nvPr/>
        </p:nvCxnSpPr>
        <p:spPr>
          <a:xfrm flipH="1">
            <a:off x="7344833" y="1211659"/>
            <a:ext cx="665484" cy="61925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2984" y="3598227"/>
            <a:ext cx="2267004" cy="369332"/>
          </a:xfrm>
          <a:prstGeom prst="rect">
            <a:avLst/>
          </a:prstGeom>
          <a:noFill/>
        </p:spPr>
        <p:txBody>
          <a:bodyPr wrap="none" rtlCol="0">
            <a:spAutoFit/>
          </a:bodyPr>
          <a:lstStyle/>
          <a:p>
            <a:r>
              <a:rPr lang="en-US" b="1" dirty="0">
                <a:solidFill>
                  <a:srgbClr val="FFFFFF"/>
                </a:solidFill>
              </a:rPr>
              <a:t>“Glossy Reflection”</a:t>
            </a:r>
          </a:p>
        </p:txBody>
      </p:sp>
      <p:cxnSp>
        <p:nvCxnSpPr>
          <p:cNvPr id="8" name="Straight Arrow Connector 7"/>
          <p:cNvCxnSpPr>
            <a:stCxn id="7" idx="0"/>
          </p:cNvCxnSpPr>
          <p:nvPr/>
        </p:nvCxnSpPr>
        <p:spPr>
          <a:xfrm flipV="1">
            <a:off x="1296486" y="2413000"/>
            <a:ext cx="799014" cy="118522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34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450" y="1545166"/>
            <a:ext cx="3354916" cy="3291417"/>
          </a:xfrm>
          <a:prstGeom prst="rect">
            <a:avLst/>
          </a:prstGeom>
        </p:spPr>
      </p:pic>
      <p:sp>
        <p:nvSpPr>
          <p:cNvPr id="3" name="Title 2"/>
          <p:cNvSpPr>
            <a:spLocks noGrp="1"/>
          </p:cNvSpPr>
          <p:nvPr>
            <p:ph type="title"/>
          </p:nvPr>
        </p:nvSpPr>
        <p:spPr/>
        <p:txBody>
          <a:bodyPr/>
          <a:lstStyle/>
          <a:p>
            <a:r>
              <a:rPr lang="en-US" dirty="0"/>
              <a:t>Which is Real?</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28167" y="1545166"/>
            <a:ext cx="3337984" cy="3223683"/>
          </a:xfrm>
          <a:prstGeom prst="rect">
            <a:avLst/>
          </a:prstGeom>
        </p:spPr>
      </p:pic>
    </p:spTree>
    <p:extLst>
      <p:ext uri="{BB962C8B-B14F-4D97-AF65-F5344CB8AC3E}">
        <p14:creationId xmlns:p14="http://schemas.microsoft.com/office/powerpoint/2010/main" val="267885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43500"/>
          </a:xfrm>
          <a:prstGeom prst="rect">
            <a:avLst/>
          </a:prstGeom>
        </p:spPr>
      </p:pic>
      <p:sp>
        <p:nvSpPr>
          <p:cNvPr id="3" name="TextBox 2"/>
          <p:cNvSpPr txBox="1"/>
          <p:nvPr/>
        </p:nvSpPr>
        <p:spPr>
          <a:xfrm>
            <a:off x="2211917" y="4482994"/>
            <a:ext cx="1300356" cy="369332"/>
          </a:xfrm>
          <a:prstGeom prst="rect">
            <a:avLst/>
          </a:prstGeom>
          <a:noFill/>
        </p:spPr>
        <p:txBody>
          <a:bodyPr wrap="none" rtlCol="0">
            <a:spAutoFit/>
          </a:bodyPr>
          <a:lstStyle/>
          <a:p>
            <a:r>
              <a:rPr lang="en-US" b="1" dirty="0">
                <a:solidFill>
                  <a:srgbClr val="FFFFFF"/>
                </a:solidFill>
              </a:rPr>
              <a:t>“Caustics”</a:t>
            </a:r>
          </a:p>
        </p:txBody>
      </p:sp>
      <p:cxnSp>
        <p:nvCxnSpPr>
          <p:cNvPr id="4" name="Straight Arrow Connector 3"/>
          <p:cNvCxnSpPr>
            <a:stCxn id="3" idx="0"/>
          </p:cNvCxnSpPr>
          <p:nvPr/>
        </p:nvCxnSpPr>
        <p:spPr>
          <a:xfrm flipV="1">
            <a:off x="2862095" y="3968750"/>
            <a:ext cx="111822" cy="5142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1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751417"/>
            <a:ext cx="4434417" cy="3492500"/>
          </a:xfrm>
          <a:prstGeom prst="rect">
            <a:avLst/>
          </a:prstGeom>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8333" y="751417"/>
            <a:ext cx="4277894" cy="3492500"/>
          </a:xfrm>
          <a:prstGeom prst="rect">
            <a:avLst/>
          </a:prstGeom>
        </p:spPr>
      </p:pic>
      <p:sp>
        <p:nvSpPr>
          <p:cNvPr id="4" name="TextBox 3"/>
          <p:cNvSpPr txBox="1"/>
          <p:nvPr/>
        </p:nvSpPr>
        <p:spPr>
          <a:xfrm>
            <a:off x="1608666" y="327568"/>
            <a:ext cx="1484902" cy="369332"/>
          </a:xfrm>
          <a:prstGeom prst="rect">
            <a:avLst/>
          </a:prstGeom>
          <a:noFill/>
        </p:spPr>
        <p:txBody>
          <a:bodyPr wrap="none" rtlCol="0">
            <a:spAutoFit/>
          </a:bodyPr>
          <a:lstStyle/>
          <a:p>
            <a:r>
              <a:rPr lang="en-US" b="1" dirty="0"/>
              <a:t>Motion Blur</a:t>
            </a:r>
          </a:p>
        </p:txBody>
      </p:sp>
      <p:sp>
        <p:nvSpPr>
          <p:cNvPr id="5" name="TextBox 4"/>
          <p:cNvSpPr txBox="1"/>
          <p:nvPr/>
        </p:nvSpPr>
        <p:spPr>
          <a:xfrm>
            <a:off x="5348817" y="327568"/>
            <a:ext cx="3554842" cy="369332"/>
          </a:xfrm>
          <a:prstGeom prst="rect">
            <a:avLst/>
          </a:prstGeom>
          <a:noFill/>
        </p:spPr>
        <p:txBody>
          <a:bodyPr wrap="none" rtlCol="0">
            <a:spAutoFit/>
          </a:bodyPr>
          <a:lstStyle/>
          <a:p>
            <a:r>
              <a:rPr lang="en-US" b="1" dirty="0"/>
              <a:t>Defocus Blur (“Depth of Field”)</a:t>
            </a:r>
          </a:p>
        </p:txBody>
      </p:sp>
    </p:spTree>
    <p:extLst>
      <p:ext uri="{BB962C8B-B14F-4D97-AF65-F5344CB8AC3E}">
        <p14:creationId xmlns:p14="http://schemas.microsoft.com/office/powerpoint/2010/main" val="179840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a:t>Rendering Equation</a:t>
            </a:r>
            <a:endParaRPr lang="en-US" dirty="0"/>
          </a:p>
        </p:txBody>
      </p:sp>
      <p:pic>
        <p:nvPicPr>
          <p:cNvPr id="6" name="Picture 5" descr="2-bounce-light-pat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0215" y="1284130"/>
            <a:ext cx="7474090" cy="3859370"/>
          </a:xfrm>
          <a:prstGeom prst="rect">
            <a:avLst/>
          </a:prstGeom>
        </p:spPr>
      </p:pic>
    </p:spTree>
    <p:extLst>
      <p:ext uri="{BB962C8B-B14F-4D97-AF65-F5344CB8AC3E}">
        <p14:creationId xmlns:p14="http://schemas.microsoft.com/office/powerpoint/2010/main" val="337588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3933024" y="2588293"/>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1432192" y="2222706"/>
            <a:ext cx="38559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1109952" y="2221355"/>
            <a:ext cx="268996"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D4997FB-1B87-6B41-B8D8-FC55D5C06ECD}"/>
              </a:ext>
            </a:extLst>
          </p:cNvPr>
          <p:cNvSpPr txBox="1"/>
          <p:nvPr/>
        </p:nvSpPr>
        <p:spPr>
          <a:xfrm>
            <a:off x="276787" y="3139821"/>
            <a:ext cx="2204321" cy="369332"/>
          </a:xfrm>
          <a:prstGeom prst="rect">
            <a:avLst/>
          </a:prstGeom>
          <a:noFill/>
        </p:spPr>
        <p:txBody>
          <a:bodyPr wrap="none" rtlCol="0">
            <a:spAutoFit/>
          </a:bodyPr>
          <a:lstStyle/>
          <a:p>
            <a:r>
              <a:rPr lang="en-US" dirty="0">
                <a:solidFill>
                  <a:schemeClr val="accent6"/>
                </a:solidFill>
              </a:rPr>
              <a:t>A point in the scene</a:t>
            </a:r>
          </a:p>
        </p:txBody>
      </p:sp>
      <p:sp>
        <p:nvSpPr>
          <p:cNvPr id="15" name="TextBox 14">
            <a:extLst>
              <a:ext uri="{FF2B5EF4-FFF2-40B4-BE49-F238E27FC236}">
                <a16:creationId xmlns:a16="http://schemas.microsoft.com/office/drawing/2014/main" id="{815FE28E-2C86-E14A-804D-EDCBBCDFE23B}"/>
              </a:ext>
            </a:extLst>
          </p:cNvPr>
          <p:cNvSpPr txBox="1"/>
          <p:nvPr/>
        </p:nvSpPr>
        <p:spPr>
          <a:xfrm>
            <a:off x="692226" y="1686031"/>
            <a:ext cx="2140330" cy="369332"/>
          </a:xfrm>
          <a:prstGeom prst="rect">
            <a:avLst/>
          </a:prstGeom>
          <a:noFill/>
        </p:spPr>
        <p:txBody>
          <a:bodyPr wrap="none" rtlCol="0">
            <a:spAutoFit/>
          </a:bodyPr>
          <a:lstStyle/>
          <a:p>
            <a:r>
              <a:rPr lang="en-US" dirty="0">
                <a:solidFill>
                  <a:schemeClr val="accent1"/>
                </a:solidFill>
              </a:rPr>
              <a:t>Outgoing direction</a:t>
            </a:r>
          </a:p>
        </p:txBody>
      </p:sp>
      <p:sp>
        <p:nvSpPr>
          <p:cNvPr id="17" name="TextBox 16">
            <a:extLst>
              <a:ext uri="{FF2B5EF4-FFF2-40B4-BE49-F238E27FC236}">
                <a16:creationId xmlns:a16="http://schemas.microsoft.com/office/drawing/2014/main" id="{04F1E58E-98C6-1542-95D4-3335F0DFD633}"/>
              </a:ext>
            </a:extLst>
          </p:cNvPr>
          <p:cNvSpPr txBox="1"/>
          <p:nvPr/>
        </p:nvSpPr>
        <p:spPr>
          <a:xfrm>
            <a:off x="6579451" y="1633536"/>
            <a:ext cx="2135521" cy="369332"/>
          </a:xfrm>
          <a:prstGeom prst="rect">
            <a:avLst/>
          </a:prstGeom>
          <a:noFill/>
        </p:spPr>
        <p:txBody>
          <a:bodyPr wrap="none" rtlCol="0">
            <a:spAutoFit/>
          </a:bodyPr>
          <a:lstStyle/>
          <a:p>
            <a:r>
              <a:rPr lang="en-US" dirty="0">
                <a:solidFill>
                  <a:schemeClr val="accent2"/>
                </a:solidFill>
              </a:rPr>
              <a:t>Incoming direction</a:t>
            </a:r>
          </a:p>
        </p:txBody>
      </p:sp>
      <p:sp>
        <p:nvSpPr>
          <p:cNvPr id="18" name="Rounded Rectangle 17">
            <a:extLst>
              <a:ext uri="{FF2B5EF4-FFF2-40B4-BE49-F238E27FC236}">
                <a16:creationId xmlns:a16="http://schemas.microsoft.com/office/drawing/2014/main" id="{239B378A-4FC4-1145-9353-C9F108A60E6F}"/>
              </a:ext>
            </a:extLst>
          </p:cNvPr>
          <p:cNvSpPr/>
          <p:nvPr/>
        </p:nvSpPr>
        <p:spPr>
          <a:xfrm>
            <a:off x="7971335" y="2221355"/>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9DE6E48-F8FF-0E4D-84D9-CE2C85794F4B}"/>
              </a:ext>
            </a:extLst>
          </p:cNvPr>
          <p:cNvSpPr txBox="1"/>
          <p:nvPr/>
        </p:nvSpPr>
        <p:spPr>
          <a:xfrm>
            <a:off x="3239834" y="3509153"/>
            <a:ext cx="2593980" cy="646331"/>
          </a:xfrm>
          <a:prstGeom prst="rect">
            <a:avLst/>
          </a:prstGeom>
          <a:noFill/>
        </p:spPr>
        <p:txBody>
          <a:bodyPr wrap="none" rtlCol="0">
            <a:spAutoFit/>
          </a:bodyPr>
          <a:lstStyle/>
          <a:p>
            <a:r>
              <a:rPr lang="en-US" u="sng" dirty="0">
                <a:solidFill>
                  <a:schemeClr val="accent2"/>
                </a:solidFill>
              </a:rPr>
              <a:t>All</a:t>
            </a:r>
            <a:r>
              <a:rPr lang="en-US" dirty="0">
                <a:solidFill>
                  <a:schemeClr val="accent2"/>
                </a:solidFill>
              </a:rPr>
              <a:t> incoming directions</a:t>
            </a:r>
          </a:p>
          <a:p>
            <a:r>
              <a:rPr lang="en-US" dirty="0">
                <a:solidFill>
                  <a:schemeClr val="accent2"/>
                </a:solidFill>
              </a:rPr>
              <a:t>(a sphere)</a:t>
            </a:r>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370332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4173556" y="2227539"/>
            <a:ext cx="1301826"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583894" y="2227539"/>
            <a:ext cx="139914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7" name="TextBox 6">
            <a:extLst>
              <a:ext uri="{FF2B5EF4-FFF2-40B4-BE49-F238E27FC236}">
                <a16:creationId xmlns:a16="http://schemas.microsoft.com/office/drawing/2014/main" id="{ECB86BA9-E060-D541-B01A-9D50206DEFD2}"/>
              </a:ext>
            </a:extLst>
          </p:cNvPr>
          <p:cNvSpPr txBox="1"/>
          <p:nvPr/>
        </p:nvSpPr>
        <p:spPr>
          <a:xfrm>
            <a:off x="278176" y="3128790"/>
            <a:ext cx="2010578" cy="369332"/>
          </a:xfrm>
          <a:prstGeom prst="rect">
            <a:avLst/>
          </a:prstGeom>
          <a:noFill/>
        </p:spPr>
        <p:txBody>
          <a:bodyPr wrap="square" rtlCol="0">
            <a:spAutoFit/>
          </a:bodyPr>
          <a:lstStyle/>
          <a:p>
            <a:r>
              <a:rPr lang="en-US" dirty="0">
                <a:solidFill>
                  <a:schemeClr val="accent1"/>
                </a:solidFill>
              </a:rPr>
              <a:t>Outgoing light</a:t>
            </a:r>
          </a:p>
        </p:txBody>
      </p:sp>
      <p:sp>
        <p:nvSpPr>
          <p:cNvPr id="10" name="TextBox 9">
            <a:extLst>
              <a:ext uri="{FF2B5EF4-FFF2-40B4-BE49-F238E27FC236}">
                <a16:creationId xmlns:a16="http://schemas.microsoft.com/office/drawing/2014/main" id="{81E1380A-B7EA-F143-8BB9-E300610E8349}"/>
              </a:ext>
            </a:extLst>
          </p:cNvPr>
          <p:cNvSpPr txBox="1"/>
          <p:nvPr/>
        </p:nvSpPr>
        <p:spPr>
          <a:xfrm>
            <a:off x="3993932" y="3125243"/>
            <a:ext cx="1691489" cy="369332"/>
          </a:xfrm>
          <a:prstGeom prst="rect">
            <a:avLst/>
          </a:prstGeom>
          <a:noFill/>
        </p:spPr>
        <p:txBody>
          <a:bodyPr wrap="none" rtlCol="0">
            <a:spAutoFit/>
          </a:bodyPr>
          <a:lstStyle/>
          <a:p>
            <a:r>
              <a:rPr lang="en-US" dirty="0">
                <a:solidFill>
                  <a:schemeClr val="accent1"/>
                </a:solidFill>
              </a:rPr>
              <a:t>Incoming light</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2288754" y="2227539"/>
            <a:ext cx="1247660"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60E51C9-FE40-7A4A-9D60-7AE70D4904B3}"/>
              </a:ext>
            </a:extLst>
          </p:cNvPr>
          <p:cNvSpPr txBox="1"/>
          <p:nvPr/>
        </p:nvSpPr>
        <p:spPr>
          <a:xfrm>
            <a:off x="2147791" y="3128789"/>
            <a:ext cx="1529586" cy="369332"/>
          </a:xfrm>
          <a:prstGeom prst="rect">
            <a:avLst/>
          </a:prstGeom>
          <a:noFill/>
        </p:spPr>
        <p:txBody>
          <a:bodyPr wrap="none" rtlCol="0">
            <a:spAutoFit/>
          </a:bodyPr>
          <a:lstStyle/>
          <a:p>
            <a:r>
              <a:rPr lang="en-US" dirty="0">
                <a:solidFill>
                  <a:schemeClr val="accent6"/>
                </a:solidFill>
              </a:rPr>
              <a:t>Emitted light</a:t>
            </a:r>
          </a:p>
        </p:txBody>
      </p:sp>
      <p:sp>
        <p:nvSpPr>
          <p:cNvPr id="13" name="TextBox 12">
            <a:extLst>
              <a:ext uri="{FF2B5EF4-FFF2-40B4-BE49-F238E27FC236}">
                <a16:creationId xmlns:a16="http://schemas.microsoft.com/office/drawing/2014/main" id="{46CCEC66-C9B9-394C-8D44-9593B1FC62DB}"/>
              </a:ext>
            </a:extLst>
          </p:cNvPr>
          <p:cNvSpPr txBox="1"/>
          <p:nvPr/>
        </p:nvSpPr>
        <p:spPr>
          <a:xfrm>
            <a:off x="5685421" y="3125243"/>
            <a:ext cx="1045479" cy="369332"/>
          </a:xfrm>
          <a:prstGeom prst="rect">
            <a:avLst/>
          </a:prstGeom>
          <a:noFill/>
        </p:spPr>
        <p:txBody>
          <a:bodyPr wrap="none" rtlCol="0">
            <a:spAutoFit/>
          </a:bodyPr>
          <a:lstStyle/>
          <a:p>
            <a:r>
              <a:rPr lang="en-US" dirty="0">
                <a:solidFill>
                  <a:schemeClr val="bg2">
                    <a:lumMod val="50000"/>
                  </a:schemeClr>
                </a:solidFill>
              </a:rPr>
              <a:t>Material</a:t>
            </a:r>
          </a:p>
        </p:txBody>
      </p:sp>
      <p:sp>
        <p:nvSpPr>
          <p:cNvPr id="16" name="Rounded Rectangle 15">
            <a:extLst>
              <a:ext uri="{FF2B5EF4-FFF2-40B4-BE49-F238E27FC236}">
                <a16:creationId xmlns:a16="http://schemas.microsoft.com/office/drawing/2014/main" id="{B420055A-5FB1-1E46-BD1F-D9B2314A2AE3}"/>
              </a:ext>
            </a:extLst>
          </p:cNvPr>
          <p:cNvSpPr/>
          <p:nvPr/>
        </p:nvSpPr>
        <p:spPr>
          <a:xfrm>
            <a:off x="5568264" y="2227539"/>
            <a:ext cx="1273211" cy="66608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1195800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85333"/>
            <a:ext cx="9144000" cy="3958167"/>
          </a:xfrm>
          <a:prstGeom prst="rect">
            <a:avLst/>
          </a:prstGeom>
          <a:solidFill>
            <a:srgbClr val="F4FA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r>
              <a:rPr lang="en-US" dirty="0"/>
              <a:t>Monte Carlo Integration</a:t>
            </a:r>
          </a:p>
        </p:txBody>
      </p:sp>
      <p:pic>
        <p:nvPicPr>
          <p:cNvPr id="4" name="Picture 3" descr="Screen Shot 2016-09-26 at 9.10.0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5967" y="1585383"/>
            <a:ext cx="5981700" cy="1295400"/>
          </a:xfrm>
          <a:prstGeom prst="rect">
            <a:avLst/>
          </a:prstGeom>
        </p:spPr>
      </p:pic>
      <p:grpSp>
        <p:nvGrpSpPr>
          <p:cNvPr id="32" name="Group 31"/>
          <p:cNvGrpSpPr/>
          <p:nvPr/>
        </p:nvGrpSpPr>
        <p:grpSpPr>
          <a:xfrm>
            <a:off x="2815167" y="1170463"/>
            <a:ext cx="2794000" cy="819204"/>
            <a:chOff x="2815167" y="1170463"/>
            <a:chExt cx="2794000" cy="819204"/>
          </a:xfrm>
        </p:grpSpPr>
        <p:sp>
          <p:nvSpPr>
            <p:cNvPr id="11" name="TextBox 10"/>
            <p:cNvSpPr txBox="1"/>
            <p:nvPr/>
          </p:nvSpPr>
          <p:spPr>
            <a:xfrm>
              <a:off x="3958956" y="1170463"/>
              <a:ext cx="1192980" cy="369332"/>
            </a:xfrm>
            <a:prstGeom prst="rect">
              <a:avLst/>
            </a:prstGeom>
            <a:noFill/>
          </p:spPr>
          <p:txBody>
            <a:bodyPr wrap="none" rtlCol="0">
              <a:spAutoFit/>
            </a:bodyPr>
            <a:lstStyle/>
            <a:p>
              <a:r>
                <a:rPr lang="en-US" dirty="0"/>
                <a:t>Integrand</a:t>
              </a:r>
            </a:p>
          </p:txBody>
        </p:sp>
        <p:cxnSp>
          <p:nvCxnSpPr>
            <p:cNvPr id="15" name="Straight Arrow Connector 14"/>
            <p:cNvCxnSpPr/>
            <p:nvPr/>
          </p:nvCxnSpPr>
          <p:spPr>
            <a:xfrm flipH="1">
              <a:off x="2815167" y="1539795"/>
              <a:ext cx="1428750" cy="4498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730750" y="1539795"/>
              <a:ext cx="878417" cy="30170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16417" y="2557617"/>
            <a:ext cx="3160465" cy="1293632"/>
            <a:chOff x="116417" y="2557617"/>
            <a:chExt cx="3160465" cy="1293632"/>
          </a:xfrm>
        </p:grpSpPr>
        <p:sp>
          <p:nvSpPr>
            <p:cNvPr id="10" name="TextBox 9"/>
            <p:cNvSpPr txBox="1"/>
            <p:nvPr/>
          </p:nvSpPr>
          <p:spPr>
            <a:xfrm>
              <a:off x="116417" y="3481917"/>
              <a:ext cx="3160465" cy="369332"/>
            </a:xfrm>
            <a:prstGeom prst="rect">
              <a:avLst/>
            </a:prstGeom>
            <a:noFill/>
          </p:spPr>
          <p:txBody>
            <a:bodyPr wrap="none" rtlCol="0">
              <a:spAutoFit/>
            </a:bodyPr>
            <a:lstStyle/>
            <a:p>
              <a:r>
                <a:rPr lang="en-US" dirty="0"/>
                <a:t>The integral we’re estimating</a:t>
              </a:r>
            </a:p>
          </p:txBody>
        </p:sp>
        <p:cxnSp>
          <p:nvCxnSpPr>
            <p:cNvPr id="21" name="Straight Arrow Connector 20"/>
            <p:cNvCxnSpPr/>
            <p:nvPr/>
          </p:nvCxnSpPr>
          <p:spPr>
            <a:xfrm flipV="1">
              <a:off x="1714500" y="2557617"/>
              <a:ext cx="169333" cy="9243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319579" y="2557617"/>
            <a:ext cx="2887672" cy="1570631"/>
            <a:chOff x="4319579" y="2557617"/>
            <a:chExt cx="2887672" cy="1570631"/>
          </a:xfrm>
        </p:grpSpPr>
        <p:sp>
          <p:nvSpPr>
            <p:cNvPr id="12" name="TextBox 11"/>
            <p:cNvSpPr txBox="1"/>
            <p:nvPr/>
          </p:nvSpPr>
          <p:spPr>
            <a:xfrm>
              <a:off x="4319579" y="3481917"/>
              <a:ext cx="2887672" cy="646331"/>
            </a:xfrm>
            <a:prstGeom prst="rect">
              <a:avLst/>
            </a:prstGeom>
            <a:noFill/>
          </p:spPr>
          <p:txBody>
            <a:bodyPr wrap="square" rtlCol="0">
              <a:spAutoFit/>
            </a:bodyPr>
            <a:lstStyle/>
            <a:p>
              <a:r>
                <a:rPr lang="en-US" dirty="0"/>
                <a:t>Probability density function for choosing </a:t>
              </a:r>
              <a:r>
                <a:rPr lang="en-US" i="1" dirty="0"/>
                <a:t>m</a:t>
              </a:r>
            </a:p>
          </p:txBody>
        </p:sp>
        <p:cxnSp>
          <p:nvCxnSpPr>
            <p:cNvPr id="25" name="Straight Arrow Connector 24"/>
            <p:cNvCxnSpPr>
              <a:stCxn id="12" idx="0"/>
            </p:cNvCxnSpPr>
            <p:nvPr/>
          </p:nvCxnSpPr>
          <p:spPr>
            <a:xfrm flipH="1" flipV="1">
              <a:off x="5397500" y="2557617"/>
              <a:ext cx="365915" cy="9243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6715914" y="2557617"/>
            <a:ext cx="2203719" cy="907998"/>
            <a:chOff x="6715914" y="2557617"/>
            <a:chExt cx="2203719" cy="907998"/>
          </a:xfrm>
        </p:grpSpPr>
        <p:sp>
          <p:nvSpPr>
            <p:cNvPr id="13" name="TextBox 12"/>
            <p:cNvSpPr txBox="1"/>
            <p:nvPr/>
          </p:nvSpPr>
          <p:spPr>
            <a:xfrm>
              <a:off x="6715914" y="3096283"/>
              <a:ext cx="2203719" cy="369332"/>
            </a:xfrm>
            <a:prstGeom prst="rect">
              <a:avLst/>
            </a:prstGeom>
            <a:noFill/>
          </p:spPr>
          <p:txBody>
            <a:bodyPr wrap="square" rtlCol="0">
              <a:spAutoFit/>
            </a:bodyPr>
            <a:lstStyle/>
            <a:p>
              <a:r>
                <a:rPr lang="en-US" dirty="0"/>
                <a:t>Number of samples</a:t>
              </a:r>
            </a:p>
          </p:txBody>
        </p:sp>
        <p:cxnSp>
          <p:nvCxnSpPr>
            <p:cNvPr id="28" name="Straight Arrow Connector 27"/>
            <p:cNvCxnSpPr/>
            <p:nvPr/>
          </p:nvCxnSpPr>
          <p:spPr>
            <a:xfrm flipH="1" flipV="1">
              <a:off x="7207251" y="2557617"/>
              <a:ext cx="182958" cy="4783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8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083" y="205979"/>
            <a:ext cx="8784167" cy="857250"/>
          </a:xfrm>
        </p:spPr>
        <p:txBody>
          <a:bodyPr>
            <a:normAutofit/>
          </a:bodyPr>
          <a:lstStyle/>
          <a:p>
            <a:r>
              <a:rPr lang="en-US" dirty="0"/>
              <a:t>Monte Carlo Integration</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0000" y="3765428"/>
            <a:ext cx="2288448" cy="1090205"/>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5400" y="3878214"/>
            <a:ext cx="2376843" cy="82502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4390" y="1470374"/>
            <a:ext cx="4350998" cy="1090205"/>
          </a:xfrm>
          <a:prstGeom prst="rect">
            <a:avLst/>
          </a:prstGeom>
        </p:spPr>
      </p:pic>
    </p:spTree>
    <p:extLst>
      <p:ext uri="{BB962C8B-B14F-4D97-AF65-F5344CB8AC3E}">
        <p14:creationId xmlns:p14="http://schemas.microsoft.com/office/powerpoint/2010/main" val="361149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Limiting Case</a:t>
            </a:r>
          </a:p>
        </p:txBody>
      </p:sp>
      <p:sp>
        <p:nvSpPr>
          <p:cNvPr id="7" name="TextBox 6"/>
          <p:cNvSpPr txBox="1"/>
          <p:nvPr/>
        </p:nvSpPr>
        <p:spPr>
          <a:xfrm>
            <a:off x="3820582" y="2865807"/>
            <a:ext cx="1809037" cy="531806"/>
          </a:xfrm>
          <a:prstGeom prst="rect">
            <a:avLst/>
          </a:prstGeom>
          <a:noFill/>
        </p:spPr>
        <p:txBody>
          <a:bodyPr wrap="square" rtlCol="0">
            <a:spAutoFit/>
          </a:bodyPr>
          <a:lstStyle/>
          <a:p>
            <a:r>
              <a:rPr lang="en-US" sz="2800" dirty="0"/>
              <a:t>Let </a:t>
            </a:r>
            <a:r>
              <a:rPr lang="en-US" sz="2800" i="1" dirty="0"/>
              <a:t>N</a:t>
            </a:r>
            <a:r>
              <a:rPr lang="en-US" sz="2800" dirty="0"/>
              <a:t> = 1</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4592" y="3635566"/>
            <a:ext cx="1621900" cy="117213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73108" y="1550268"/>
            <a:ext cx="4142968" cy="1038080"/>
          </a:xfrm>
          <a:prstGeom prst="rect">
            <a:avLst/>
          </a:prstGeom>
        </p:spPr>
      </p:pic>
    </p:spTree>
    <p:extLst>
      <p:ext uri="{BB962C8B-B14F-4D97-AF65-F5344CB8AC3E}">
        <p14:creationId xmlns:p14="http://schemas.microsoft.com/office/powerpoint/2010/main" val="15616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149" y="1282700"/>
            <a:ext cx="4417851" cy="676535"/>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001" y="1282700"/>
            <a:ext cx="936136" cy="676535"/>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1440" y="3189017"/>
            <a:ext cx="719667" cy="215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41440" y="2764388"/>
            <a:ext cx="4118478" cy="279091"/>
          </a:xfrm>
          <a:prstGeom prst="rect">
            <a:avLst/>
          </a:prstGeom>
        </p:spPr>
      </p:pic>
      <p:grpSp>
        <p:nvGrpSpPr>
          <p:cNvPr id="15" name="Group 14"/>
          <p:cNvGrpSpPr/>
          <p:nvPr/>
        </p:nvGrpSpPr>
        <p:grpSpPr>
          <a:xfrm>
            <a:off x="572191" y="2291358"/>
            <a:ext cx="1462579" cy="369332"/>
            <a:chOff x="572191" y="2291358"/>
            <a:chExt cx="1462579" cy="369332"/>
          </a:xfrm>
        </p:grpSpPr>
        <p:pic>
          <p:nvPicPr>
            <p:cNvPr id="9" name="Picture 8"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41440" y="2368625"/>
              <a:ext cx="893330" cy="264690"/>
            </a:xfrm>
            <a:prstGeom prst="rect">
              <a:avLst/>
            </a:prstGeom>
          </p:spPr>
        </p:pic>
        <p:sp>
          <p:nvSpPr>
            <p:cNvPr id="12" name="TextBox 11"/>
            <p:cNvSpPr txBox="1"/>
            <p:nvPr/>
          </p:nvSpPr>
          <p:spPr>
            <a:xfrm>
              <a:off x="572191" y="2291358"/>
              <a:ext cx="511528" cy="369332"/>
            </a:xfrm>
            <a:prstGeom prst="rect">
              <a:avLst/>
            </a:prstGeom>
            <a:noFill/>
          </p:spPr>
          <p:txBody>
            <a:bodyPr wrap="none" rtlCol="0">
              <a:spAutoFit/>
            </a:bodyPr>
            <a:lstStyle/>
            <a:p>
              <a:r>
                <a:rPr lang="en-US" dirty="0"/>
                <a:t>Let</a:t>
              </a:r>
            </a:p>
          </p:txBody>
        </p:sp>
      </p:grpSp>
      <p:pic>
        <p:nvPicPr>
          <p:cNvPr id="3" name="Picture 2"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41440" y="3434475"/>
            <a:ext cx="1547762" cy="542817"/>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690" y="4095750"/>
            <a:ext cx="4417851" cy="676535"/>
          </a:xfrm>
          <a:prstGeom prst="rect">
            <a:avLst/>
          </a:prstGeom>
        </p:spPr>
      </p:pic>
      <p:grpSp>
        <p:nvGrpSpPr>
          <p:cNvPr id="19" name="Group 18">
            <a:extLst>
              <a:ext uri="{FF2B5EF4-FFF2-40B4-BE49-F238E27FC236}">
                <a16:creationId xmlns:a16="http://schemas.microsoft.com/office/drawing/2014/main" id="{EE8339E3-4A72-D54C-B7A0-7C3D377FA381}"/>
              </a:ext>
            </a:extLst>
          </p:cNvPr>
          <p:cNvGrpSpPr/>
          <p:nvPr/>
        </p:nvGrpSpPr>
        <p:grpSpPr>
          <a:xfrm>
            <a:off x="4689392" y="3929847"/>
            <a:ext cx="4454608" cy="922791"/>
            <a:chOff x="4689392" y="3929847"/>
            <a:chExt cx="4454608" cy="922791"/>
          </a:xfrm>
        </p:grpSpPr>
        <p:sp>
          <p:nvSpPr>
            <p:cNvPr id="16" name="Rounded Rectangle 15"/>
            <p:cNvSpPr/>
            <p:nvPr/>
          </p:nvSpPr>
          <p:spPr>
            <a:xfrm>
              <a:off x="4908931" y="3929847"/>
              <a:ext cx="4235069" cy="922791"/>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04E06E1-5C53-4E4F-B715-2E2222751864}"/>
                </a:ext>
              </a:extLst>
            </p:cNvPr>
            <p:cNvPicPr>
              <a:picLocks noChangeAspect="1"/>
            </p:cNvPicPr>
            <p:nvPr/>
          </p:nvPicPr>
          <p:blipFill>
            <a:blip r:embed="rId9"/>
            <a:stretch>
              <a:fillRect/>
            </a:stretch>
          </p:blipFill>
          <p:spPr>
            <a:xfrm>
              <a:off x="4689392" y="4241678"/>
              <a:ext cx="4454608" cy="299130"/>
            </a:xfrm>
            <a:prstGeom prst="rect">
              <a:avLst/>
            </a:prstGeom>
          </p:spPr>
        </p:pic>
      </p:grpSp>
    </p:spTree>
    <p:extLst>
      <p:ext uri="{BB962C8B-B14F-4D97-AF65-F5344CB8AC3E}">
        <p14:creationId xmlns:p14="http://schemas.microsoft.com/office/powerpoint/2010/main" val="27576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18" name="Picture 1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9462" y="3434648"/>
            <a:ext cx="2866498" cy="300454"/>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79462" y="4242144"/>
            <a:ext cx="3079750" cy="306319"/>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91965" y="2488377"/>
            <a:ext cx="2965450" cy="284455"/>
          </a:xfrm>
          <a:prstGeom prst="rect">
            <a:avLst/>
          </a:prstGeom>
        </p:spPr>
      </p:pic>
      <p:pic>
        <p:nvPicPr>
          <p:cNvPr id="20" name="Picture 19"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91965" y="1974331"/>
            <a:ext cx="2887665" cy="241824"/>
          </a:xfrm>
          <a:prstGeom prst="rect">
            <a:avLst/>
          </a:prstGeom>
        </p:spPr>
      </p:pic>
      <p:pic>
        <p:nvPicPr>
          <p:cNvPr id="10" name="Picture 9">
            <a:extLst>
              <a:ext uri="{FF2B5EF4-FFF2-40B4-BE49-F238E27FC236}">
                <a16:creationId xmlns:a16="http://schemas.microsoft.com/office/drawing/2014/main" id="{4BAD2527-E85A-1247-916F-2EC428E38E20}"/>
              </a:ext>
            </a:extLst>
          </p:cNvPr>
          <p:cNvPicPr>
            <a:picLocks noChangeAspect="1"/>
          </p:cNvPicPr>
          <p:nvPr/>
        </p:nvPicPr>
        <p:blipFill rotWithShape="1">
          <a:blip r:embed="rId7"/>
          <a:srcRect l="5455" t="10179"/>
          <a:stretch/>
        </p:blipFill>
        <p:spPr>
          <a:xfrm>
            <a:off x="4932364" y="4272124"/>
            <a:ext cx="4211635" cy="268684"/>
          </a:xfrm>
          <a:prstGeom prst="rect">
            <a:avLst/>
          </a:prstGeom>
        </p:spPr>
      </p:pic>
    </p:spTree>
    <p:extLst>
      <p:ext uri="{BB962C8B-B14F-4D97-AF65-F5344CB8AC3E}">
        <p14:creationId xmlns:p14="http://schemas.microsoft.com/office/powerpoint/2010/main" val="424578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Box 2"/>
          <p:cNvSpPr txBox="1"/>
          <p:nvPr/>
        </p:nvSpPr>
        <p:spPr>
          <a:xfrm>
            <a:off x="211667" y="4677833"/>
            <a:ext cx="1271878" cy="369332"/>
          </a:xfrm>
          <a:prstGeom prst="rect">
            <a:avLst/>
          </a:prstGeom>
          <a:noFill/>
        </p:spPr>
        <p:txBody>
          <a:bodyPr wrap="none" rtlCol="0">
            <a:spAutoFit/>
          </a:bodyPr>
          <a:lstStyle/>
          <a:p>
            <a:r>
              <a:rPr lang="en-US" dirty="0">
                <a:solidFill>
                  <a:srgbClr val="FFFFFF"/>
                </a:solidFill>
              </a:rPr>
              <a:t>Big Hero 6</a:t>
            </a:r>
          </a:p>
        </p:txBody>
      </p:sp>
    </p:spTree>
    <p:extLst>
      <p:ext uri="{BB962C8B-B14F-4D97-AF65-F5344CB8AC3E}">
        <p14:creationId xmlns:p14="http://schemas.microsoft.com/office/powerpoint/2010/main" val="3805143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 Implementation</a:t>
            </a:r>
          </a:p>
        </p:txBody>
      </p:sp>
      <p:pic>
        <p:nvPicPr>
          <p:cNvPr id="4" name="Picture 3" descr="Screen Shot 2016-09-29 at 2.27.2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459" y="1228614"/>
            <a:ext cx="8151284" cy="3914886"/>
          </a:xfrm>
          <a:prstGeom prst="rect">
            <a:avLst/>
          </a:prstGeom>
        </p:spPr>
      </p:pic>
    </p:spTree>
    <p:extLst>
      <p:ext uri="{BB962C8B-B14F-4D97-AF65-F5344CB8AC3E}">
        <p14:creationId xmlns:p14="http://schemas.microsoft.com/office/powerpoint/2010/main" val="3644413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91017"/>
            <a:ext cx="9144000" cy="5234517"/>
          </a:xfrm>
          <a:prstGeom prst="rect">
            <a:avLst/>
          </a:prstGeom>
        </p:spPr>
      </p:pic>
    </p:spTree>
    <p:extLst>
      <p:ext uri="{BB962C8B-B14F-4D97-AF65-F5344CB8AC3E}">
        <p14:creationId xmlns:p14="http://schemas.microsoft.com/office/powerpoint/2010/main" val="233609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ite_h2.jpg7b81055b-d899-416a-afaa-4a66856825b8Original.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4014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Integrator</a:t>
            </a:r>
          </a:p>
        </p:txBody>
      </p:sp>
      <p:pic>
        <p:nvPicPr>
          <p:cNvPr id="4" name="Picture 3" descr="Screen Shot 2016-09-28 at 3.21.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083" y="1220120"/>
            <a:ext cx="8112753" cy="3923380"/>
          </a:xfrm>
          <a:prstGeom prst="rect">
            <a:avLst/>
          </a:prstGeom>
        </p:spPr>
      </p:pic>
    </p:spTree>
    <p:extLst>
      <p:ext uri="{BB962C8B-B14F-4D97-AF65-F5344CB8AC3E}">
        <p14:creationId xmlns:p14="http://schemas.microsoft.com/office/powerpoint/2010/main" val="1551753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Problems</a:t>
            </a:r>
          </a:p>
        </p:txBody>
      </p:sp>
      <p:sp>
        <p:nvSpPr>
          <p:cNvPr id="3" name="Content Placeholder 2"/>
          <p:cNvSpPr>
            <a:spLocks noGrp="1"/>
          </p:cNvSpPr>
          <p:nvPr>
            <p:ph idx="1"/>
          </p:nvPr>
        </p:nvSpPr>
        <p:spPr>
          <a:xfrm>
            <a:off x="1725082" y="2127250"/>
            <a:ext cx="6506633" cy="2567672"/>
          </a:xfrm>
        </p:spPr>
        <p:txBody>
          <a:bodyPr/>
          <a:lstStyle/>
          <a:p>
            <a:pPr marL="514350" indent="-514350">
              <a:buFont typeface="+mj-lt"/>
              <a:buAutoNum type="arabicPeriod"/>
            </a:pPr>
            <a:r>
              <a:rPr lang="en-US" dirty="0"/>
              <a:t>Increase convergence rate</a:t>
            </a:r>
          </a:p>
          <a:p>
            <a:pPr marL="514350" indent="-514350">
              <a:buFont typeface="+mj-lt"/>
              <a:buAutoNum type="arabicPeriod"/>
            </a:pPr>
            <a:r>
              <a:rPr lang="en-US" dirty="0"/>
              <a:t>Handle impulses in </a:t>
            </a:r>
            <a:r>
              <a:rPr lang="en-US" i="1" dirty="0"/>
              <a:t>L</a:t>
            </a:r>
            <a:r>
              <a:rPr lang="en-US" baseline="-25000" dirty="0"/>
              <a:t>i</a:t>
            </a:r>
            <a:r>
              <a:rPr lang="en-US" dirty="0"/>
              <a:t> and </a:t>
            </a:r>
            <a:r>
              <a:rPr lang="en-US" i="1" dirty="0" err="1"/>
              <a:t>f</a:t>
            </a:r>
            <a:r>
              <a:rPr lang="en-US" baseline="-25000" dirty="0" err="1"/>
              <a:t>X</a:t>
            </a:r>
            <a:endParaRPr lang="en-US" baseline="-25000" dirty="0"/>
          </a:p>
        </p:txBody>
      </p:sp>
    </p:spTree>
    <p:extLst>
      <p:ext uri="{BB962C8B-B14F-4D97-AF65-F5344CB8AC3E}">
        <p14:creationId xmlns:p14="http://schemas.microsoft.com/office/powerpoint/2010/main" val="204492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
            <a:ext cx="9144000" cy="5096312"/>
          </a:xfrm>
          <a:prstGeom prst="rect">
            <a:avLst/>
          </a:prstGeom>
        </p:spPr>
      </p:pic>
      <p:sp>
        <p:nvSpPr>
          <p:cNvPr id="2" name="Title 1"/>
          <p:cNvSpPr>
            <a:spLocks noGrp="1"/>
          </p:cNvSpPr>
          <p:nvPr>
            <p:ph type="title"/>
          </p:nvPr>
        </p:nvSpPr>
        <p:spPr/>
        <p:txBody>
          <a:bodyPr/>
          <a:lstStyle/>
          <a:p>
            <a:r>
              <a:rPr lang="en-US" dirty="0">
                <a:solidFill>
                  <a:srgbClr val="FFFFFF"/>
                </a:solidFill>
              </a:rPr>
              <a:t>Importance sampling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482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5151967" cy="857250"/>
          </a:xfrm>
        </p:spPr>
        <p:txBody>
          <a:bodyPr/>
          <a:lstStyle/>
          <a:p>
            <a:r>
              <a:rPr lang="en-US" b="0" dirty="0"/>
              <a:t>Choose      </a:t>
            </a:r>
            <a:endParaRPr lang="en-US" b="0" i="1" dirty="0">
              <a:latin typeface="Georgia"/>
              <a:cs typeface="Georgia"/>
            </a:endParaRPr>
          </a:p>
        </p:txBody>
      </p:sp>
      <p:sp>
        <p:nvSpPr>
          <p:cNvPr id="4" name="Content Placeholder 3"/>
          <p:cNvSpPr>
            <a:spLocks noGrp="1"/>
          </p:cNvSpPr>
          <p:nvPr>
            <p:ph idx="1"/>
          </p:nvPr>
        </p:nvSpPr>
        <p:spPr>
          <a:xfrm>
            <a:off x="-1" y="2688166"/>
            <a:ext cx="9039069" cy="2006755"/>
          </a:xfrm>
        </p:spPr>
        <p:txBody>
          <a:bodyPr>
            <a:normAutofit/>
          </a:bodyPr>
          <a:lstStyle/>
          <a:p>
            <a:r>
              <a:rPr lang="en-US" sz="2000" dirty="0"/>
              <a:t>O(</a:t>
            </a:r>
            <a:r>
              <a:rPr lang="en-US" sz="2000" i="1" dirty="0"/>
              <a:t>N</a:t>
            </a:r>
            <a:r>
              <a:rPr lang="en-US" sz="2000" dirty="0"/>
              <a:t>) evaluations of </a:t>
            </a:r>
            <a:r>
              <a:rPr lang="en-US" sz="2000" i="1" dirty="0">
                <a:latin typeface="Georgia"/>
                <a:cs typeface="Georgia"/>
              </a:rPr>
              <a:t>g </a:t>
            </a:r>
            <a:r>
              <a:rPr lang="en-US" sz="2000" dirty="0">
                <a:latin typeface="Palatino"/>
                <a:cs typeface="Palatino"/>
              </a:rPr>
              <a:t>and</a:t>
            </a:r>
            <a:r>
              <a:rPr lang="en-US" sz="2000" i="1" dirty="0">
                <a:latin typeface="Palatino"/>
                <a:cs typeface="Palatino"/>
              </a:rPr>
              <a:t> </a:t>
            </a:r>
            <a:r>
              <a:rPr lang="en-US" sz="2000" i="1" dirty="0">
                <a:latin typeface="Georgia"/>
                <a:cs typeface="Georgia"/>
              </a:rPr>
              <a:t>p</a:t>
            </a:r>
            <a:endParaRPr lang="en-US" sz="2000" dirty="0"/>
          </a:p>
          <a:p>
            <a:r>
              <a:rPr lang="en-US" sz="2000" dirty="0"/>
              <a:t>Small </a:t>
            </a:r>
            <a:r>
              <a:rPr lang="en-US" sz="2000" i="1" dirty="0">
                <a:latin typeface="Georgia"/>
                <a:cs typeface="Georgia"/>
              </a:rPr>
              <a:t>g(m) </a:t>
            </a:r>
            <a:r>
              <a:rPr lang="en-US" sz="2000" dirty="0">
                <a:latin typeface="Georgia"/>
                <a:cs typeface="Georgia"/>
              </a:rPr>
              <a:t>values </a:t>
            </a:r>
            <a:r>
              <a:rPr lang="en-US" sz="2000" dirty="0"/>
              <a:t>are inefficient: integral value per compute time is small</a:t>
            </a:r>
          </a:p>
          <a:p>
            <a:r>
              <a:rPr lang="en-US" sz="2000" dirty="0"/>
              <a:t>Ideal: choose </a:t>
            </a:r>
            <a:r>
              <a:rPr lang="en-US" sz="2000" i="1" dirty="0">
                <a:latin typeface="Georgia"/>
                <a:cs typeface="Georgia"/>
              </a:rPr>
              <a:t>p</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g</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c</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898" y="1438859"/>
            <a:ext cx="4588935" cy="114982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59254" y="359834"/>
            <a:ext cx="3333708" cy="650480"/>
          </a:xfrm>
          <a:prstGeom prst="rect">
            <a:avLst/>
          </a:prstGeom>
        </p:spPr>
      </p:pic>
      <p:grpSp>
        <p:nvGrpSpPr>
          <p:cNvPr id="9" name="Group 8"/>
          <p:cNvGrpSpPr/>
          <p:nvPr/>
        </p:nvGrpSpPr>
        <p:grpSpPr>
          <a:xfrm>
            <a:off x="4392081" y="3841753"/>
            <a:ext cx="1322748" cy="990756"/>
            <a:chOff x="4159254" y="3884084"/>
            <a:chExt cx="1449913" cy="1086004"/>
          </a:xfrm>
        </p:grpSpPr>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1650" y="3884084"/>
              <a:ext cx="1017517" cy="1086004"/>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59254" y="4294717"/>
              <a:ext cx="304800" cy="203200"/>
            </a:xfrm>
            <a:prstGeom prst="rect">
              <a:avLst/>
            </a:prstGeom>
          </p:spPr>
        </p:pic>
      </p:grpSp>
    </p:spTree>
    <p:extLst>
      <p:ext uri="{BB962C8B-B14F-4D97-AF65-F5344CB8AC3E}">
        <p14:creationId xmlns:p14="http://schemas.microsoft.com/office/powerpoint/2010/main" val="87240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9585" y="1609834"/>
            <a:ext cx="4030134" cy="746964"/>
          </a:xfrm>
          <a:prstGeom prst="rect">
            <a:avLst/>
          </a:prstGeom>
        </p:spPr>
      </p:pic>
      <p:sp>
        <p:nvSpPr>
          <p:cNvPr id="5" name="TextBox 4"/>
          <p:cNvSpPr txBox="1"/>
          <p:nvPr/>
        </p:nvSpPr>
        <p:spPr>
          <a:xfrm>
            <a:off x="1173887" y="2534071"/>
            <a:ext cx="7476277" cy="369332"/>
          </a:xfrm>
          <a:prstGeom prst="rect">
            <a:avLst/>
          </a:prstGeom>
          <a:noFill/>
        </p:spPr>
        <p:txBody>
          <a:bodyPr wrap="none" rtlCol="0">
            <a:spAutoFit/>
          </a:bodyPr>
          <a:lstStyle/>
          <a:p>
            <a:r>
              <a:rPr lang="en-US" dirty="0"/>
              <a:t>How do we choose </a:t>
            </a:r>
            <a:r>
              <a:rPr lang="en-US" i="1" dirty="0"/>
              <a:t>p</a:t>
            </a:r>
            <a:r>
              <a:rPr lang="en-US" dirty="0"/>
              <a:t> proportional to the integrand we don’t yet know?</a:t>
            </a:r>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14083" y="3827640"/>
            <a:ext cx="3810000" cy="356886"/>
          </a:xfrm>
          <a:prstGeom prst="rect">
            <a:avLst/>
          </a:prstGeom>
        </p:spPr>
      </p:pic>
      <p:sp>
        <p:nvSpPr>
          <p:cNvPr id="8" name="TextBox 7">
            <a:extLst>
              <a:ext uri="{FF2B5EF4-FFF2-40B4-BE49-F238E27FC236}">
                <a16:creationId xmlns:a16="http://schemas.microsoft.com/office/drawing/2014/main" id="{A189D8E0-7AE5-424F-896D-2798D6DEC7C5}"/>
              </a:ext>
            </a:extLst>
          </p:cNvPr>
          <p:cNvSpPr txBox="1"/>
          <p:nvPr/>
        </p:nvSpPr>
        <p:spPr>
          <a:xfrm>
            <a:off x="1210523" y="3209859"/>
            <a:ext cx="6816290" cy="369332"/>
          </a:xfrm>
          <a:prstGeom prst="rect">
            <a:avLst/>
          </a:prstGeom>
          <a:noFill/>
        </p:spPr>
        <p:txBody>
          <a:bodyPr wrap="none" rtlCol="0">
            <a:spAutoFit/>
          </a:bodyPr>
          <a:lstStyle/>
          <a:p>
            <a:r>
              <a:rPr lang="en-US" dirty="0"/>
              <a:t>”BSDF importance sampling” assumes </a:t>
            </a:r>
            <a:r>
              <a:rPr lang="en-US" i="1" dirty="0"/>
              <a:t>L</a:t>
            </a:r>
            <a:r>
              <a:rPr lang="en-US" i="1" baseline="-25000" dirty="0"/>
              <a:t>i</a:t>
            </a:r>
            <a:r>
              <a:rPr lang="en-US" dirty="0"/>
              <a:t> is constant and chooses</a:t>
            </a:r>
          </a:p>
        </p:txBody>
      </p:sp>
    </p:spTree>
    <p:extLst>
      <p:ext uri="{BB962C8B-B14F-4D97-AF65-F5344CB8AC3E}">
        <p14:creationId xmlns:p14="http://schemas.microsoft.com/office/powerpoint/2010/main" val="29498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sp>
        <p:nvSpPr>
          <p:cNvPr id="3" name="TextBox 2">
            <a:extLst>
              <a:ext uri="{FF2B5EF4-FFF2-40B4-BE49-F238E27FC236}">
                <a16:creationId xmlns:a16="http://schemas.microsoft.com/office/drawing/2014/main" id="{DF1F200C-217D-024B-B0EB-897677719DCC}"/>
              </a:ext>
            </a:extLst>
          </p:cNvPr>
          <p:cNvSpPr txBox="1"/>
          <p:nvPr/>
        </p:nvSpPr>
        <p:spPr>
          <a:xfrm>
            <a:off x="2252967" y="1714500"/>
            <a:ext cx="4638065" cy="523220"/>
          </a:xfrm>
          <a:prstGeom prst="rect">
            <a:avLst/>
          </a:prstGeom>
          <a:noFill/>
        </p:spPr>
        <p:txBody>
          <a:bodyPr wrap="none" rtlCol="0">
            <a:spAutoFit/>
          </a:bodyPr>
          <a:lstStyle/>
          <a:p>
            <a:r>
              <a:rPr lang="en-US" sz="2800" dirty="0"/>
              <a:t>𝜔</a:t>
            </a:r>
            <a:r>
              <a:rPr lang="en-US" sz="2800" baseline="-25000" dirty="0" err="1"/>
              <a:t>i</a:t>
            </a:r>
            <a:r>
              <a:rPr lang="en-US" sz="2800" dirty="0"/>
              <a:t>, weight = scatter(</a:t>
            </a:r>
            <a:r>
              <a:rPr lang="en-US" sz="2800" i="1" dirty="0"/>
              <a:t>X</a:t>
            </a:r>
            <a:r>
              <a:rPr lang="en-US" sz="2800" dirty="0"/>
              <a:t>, </a:t>
            </a:r>
            <a:r>
              <a:rPr lang="en-US" sz="2800" i="1" dirty="0"/>
              <a:t>n,</a:t>
            </a:r>
            <a:r>
              <a:rPr lang="en-US" sz="2800" dirty="0"/>
              <a:t> 𝜔</a:t>
            </a:r>
            <a:r>
              <a:rPr lang="en-US" sz="2800" baseline="-25000" dirty="0"/>
              <a:t>o</a:t>
            </a:r>
            <a:r>
              <a:rPr lang="en-US" sz="2800" dirty="0"/>
              <a:t>)</a:t>
            </a:r>
          </a:p>
        </p:txBody>
      </p:sp>
      <p:pic>
        <p:nvPicPr>
          <p:cNvPr id="7" name="Picture 6">
            <a:extLst>
              <a:ext uri="{FF2B5EF4-FFF2-40B4-BE49-F238E27FC236}">
                <a16:creationId xmlns:a16="http://schemas.microsoft.com/office/drawing/2014/main" id="{CB37181C-1884-4F41-9BB8-C3D1EF85B5BB}"/>
              </a:ext>
            </a:extLst>
          </p:cNvPr>
          <p:cNvPicPr>
            <a:picLocks noChangeAspect="1"/>
          </p:cNvPicPr>
          <p:nvPr/>
        </p:nvPicPr>
        <p:blipFill>
          <a:blip r:embed="rId3"/>
          <a:stretch>
            <a:fillRect/>
          </a:stretch>
        </p:blipFill>
        <p:spPr>
          <a:xfrm>
            <a:off x="3708400" y="3612216"/>
            <a:ext cx="2413000" cy="762934"/>
          </a:xfrm>
          <a:prstGeom prst="rect">
            <a:avLst/>
          </a:prstGeom>
        </p:spPr>
      </p:pic>
      <p:sp>
        <p:nvSpPr>
          <p:cNvPr id="9" name="TextBox 8">
            <a:extLst>
              <a:ext uri="{FF2B5EF4-FFF2-40B4-BE49-F238E27FC236}">
                <a16:creationId xmlns:a16="http://schemas.microsoft.com/office/drawing/2014/main" id="{1582BA86-2635-4E40-BBC0-1D3F3935BAAB}"/>
              </a:ext>
            </a:extLst>
          </p:cNvPr>
          <p:cNvSpPr txBox="1"/>
          <p:nvPr/>
        </p:nvSpPr>
        <p:spPr>
          <a:xfrm>
            <a:off x="2260600" y="3762850"/>
            <a:ext cx="1356012" cy="461665"/>
          </a:xfrm>
          <a:prstGeom prst="rect">
            <a:avLst/>
          </a:prstGeom>
          <a:noFill/>
        </p:spPr>
        <p:txBody>
          <a:bodyPr wrap="none" rtlCol="0">
            <a:spAutoFit/>
          </a:bodyPr>
          <a:lstStyle/>
          <a:p>
            <a:r>
              <a:rPr lang="en-US" sz="2400" dirty="0"/>
              <a:t>weight =</a:t>
            </a:r>
          </a:p>
        </p:txBody>
      </p:sp>
      <p:sp>
        <p:nvSpPr>
          <p:cNvPr id="11" name="Rectangle 10">
            <a:extLst>
              <a:ext uri="{FF2B5EF4-FFF2-40B4-BE49-F238E27FC236}">
                <a16:creationId xmlns:a16="http://schemas.microsoft.com/office/drawing/2014/main" id="{C1E8A3D6-5787-7547-A238-548E523DF573}"/>
              </a:ext>
            </a:extLst>
          </p:cNvPr>
          <p:cNvSpPr/>
          <p:nvPr/>
        </p:nvSpPr>
        <p:spPr>
          <a:xfrm>
            <a:off x="1840132" y="3295134"/>
            <a:ext cx="840936" cy="369332"/>
          </a:xfrm>
          <a:prstGeom prst="rect">
            <a:avLst/>
          </a:prstGeom>
        </p:spPr>
        <p:txBody>
          <a:bodyPr wrap="none">
            <a:spAutoFit/>
          </a:bodyPr>
          <a:lstStyle/>
          <a:p>
            <a:r>
              <a:rPr lang="en-US" i="1" dirty="0"/>
              <a:t>Where:</a:t>
            </a:r>
          </a:p>
        </p:txBody>
      </p:sp>
    </p:spTree>
    <p:extLst>
      <p:ext uri="{BB962C8B-B14F-4D97-AF65-F5344CB8AC3E}">
        <p14:creationId xmlns:p14="http://schemas.microsoft.com/office/powerpoint/2010/main" val="87296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Illumination</a:t>
            </a:r>
          </a:p>
        </p:txBody>
      </p:sp>
      <p:sp>
        <p:nvSpPr>
          <p:cNvPr id="3" name="Content Placeholder 2"/>
          <p:cNvSpPr>
            <a:spLocks noGrp="1"/>
          </p:cNvSpPr>
          <p:nvPr>
            <p:ph idx="1"/>
          </p:nvPr>
        </p:nvSpPr>
        <p:spPr>
          <a:xfrm>
            <a:off x="457200" y="1404539"/>
            <a:ext cx="8229600" cy="3410873"/>
          </a:xfrm>
        </p:spPr>
        <p:txBody>
          <a:bodyPr>
            <a:noAutofit/>
          </a:bodyPr>
          <a:lstStyle/>
          <a:p>
            <a:r>
              <a:rPr lang="en-US" sz="2400" dirty="0"/>
              <a:t>Monte Carlo integration of direct illumination</a:t>
            </a:r>
          </a:p>
          <a:p>
            <a:r>
              <a:rPr lang="en-US" sz="2400" dirty="0"/>
              <a:t>Compute </a:t>
            </a:r>
            <a:r>
              <a:rPr lang="en-US" sz="2400" dirty="0" err="1"/>
              <a:t>biradiance</a:t>
            </a:r>
            <a:r>
              <a:rPr lang="en-US" sz="2400" dirty="0"/>
              <a:t> </a:t>
            </a:r>
            <a:r>
              <a:rPr lang="en-US" sz="2400" i="1" dirty="0" err="1">
                <a:latin typeface="Symbol" charset="2"/>
                <a:cs typeface="Symbol" charset="2"/>
              </a:rPr>
              <a:t>b</a:t>
            </a:r>
            <a:r>
              <a:rPr lang="en-US" sz="2400" i="1" baseline="-25000" dirty="0" err="1"/>
              <a:t>j</a:t>
            </a:r>
            <a:r>
              <a:rPr lang="en-US" sz="2400" dirty="0"/>
              <a:t> for a set of patches on lights</a:t>
            </a:r>
          </a:p>
          <a:p>
            <a:pPr lvl="1"/>
            <a:r>
              <a:rPr lang="en-US" sz="2000" dirty="0"/>
              <a:t>(assume no shadows)</a:t>
            </a:r>
          </a:p>
          <a:p>
            <a:r>
              <a:rPr lang="en-US" sz="2400" dirty="0"/>
              <a:t>Choose light patch </a:t>
            </a:r>
            <a:r>
              <a:rPr lang="en-US" sz="2400" i="1" dirty="0"/>
              <a:t>j</a:t>
            </a:r>
            <a:r>
              <a:rPr lang="en-US" sz="2400" dirty="0"/>
              <a:t> with probability </a:t>
            </a:r>
            <a:r>
              <a:rPr lang="en-US" sz="2400" i="1" dirty="0"/>
              <a:t>p</a:t>
            </a:r>
            <a:r>
              <a:rPr lang="en-US" sz="2400" dirty="0"/>
              <a:t> = </a:t>
            </a:r>
            <a:r>
              <a:rPr lang="en-US" sz="2400" i="1" dirty="0" err="1">
                <a:latin typeface="Symbol" charset="2"/>
                <a:cs typeface="Symbol" charset="2"/>
              </a:rPr>
              <a:t>b</a:t>
            </a:r>
            <a:r>
              <a:rPr lang="en-US" sz="2400" i="1" baseline="-25000" dirty="0" err="1"/>
              <a:t>j</a:t>
            </a:r>
            <a:r>
              <a:rPr lang="en-US" sz="2400" i="1" baseline="-25000" dirty="0"/>
              <a:t> </a:t>
            </a:r>
            <a:r>
              <a:rPr lang="en-US" sz="2400" dirty="0"/>
              <a:t>/</a:t>
            </a:r>
            <a:r>
              <a:rPr lang="en-US" sz="2400" i="1" baseline="-25000" dirty="0"/>
              <a:t> </a:t>
            </a:r>
            <a:r>
              <a:rPr lang="en-US" sz="2400" dirty="0" err="1">
                <a:latin typeface="Symbol" charset="2"/>
                <a:cs typeface="Symbol" charset="2"/>
              </a:rPr>
              <a:t>S</a:t>
            </a:r>
            <a:r>
              <a:rPr lang="en-US" sz="2400" i="1" dirty="0" err="1">
                <a:latin typeface="Symbol" charset="2"/>
                <a:cs typeface="Symbol" charset="2"/>
              </a:rPr>
              <a:t>b</a:t>
            </a:r>
            <a:r>
              <a:rPr lang="en-US" sz="2400" i="1" baseline="-25000" dirty="0" err="1"/>
              <a:t>k</a:t>
            </a:r>
            <a:endParaRPr lang="en-US" sz="2400" i="1" baseline="-25000" dirty="0"/>
          </a:p>
          <a:p>
            <a:r>
              <a:rPr lang="en-US" sz="2400" u="sng" dirty="0"/>
              <a:t>Only</a:t>
            </a:r>
            <a:r>
              <a:rPr lang="en-US" sz="2400" dirty="0"/>
              <a:t> cast a shadow ray to patch </a:t>
            </a:r>
            <a:r>
              <a:rPr lang="en-US" sz="2400" i="1" dirty="0"/>
              <a:t>j</a:t>
            </a:r>
          </a:p>
          <a:p>
            <a:r>
              <a:rPr lang="en-US" sz="2400" dirty="0"/>
              <a:t>Compute direct illumination as </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4148" y="3415229"/>
            <a:ext cx="1857114" cy="739325"/>
          </a:xfrm>
          <a:prstGeom prst="rect">
            <a:avLst/>
          </a:prstGeom>
        </p:spPr>
      </p:pic>
      <p:sp>
        <p:nvSpPr>
          <p:cNvPr id="5" name="TextBox 4"/>
          <p:cNvSpPr txBox="1"/>
          <p:nvPr/>
        </p:nvSpPr>
        <p:spPr>
          <a:xfrm>
            <a:off x="211670" y="4763579"/>
            <a:ext cx="8896885" cy="369332"/>
          </a:xfrm>
          <a:prstGeom prst="rect">
            <a:avLst/>
          </a:prstGeom>
          <a:noFill/>
        </p:spPr>
        <p:txBody>
          <a:bodyPr wrap="none" rtlCol="0">
            <a:spAutoFit/>
          </a:bodyPr>
          <a:lstStyle/>
          <a:p>
            <a:r>
              <a:rPr lang="en-US" i="1" dirty="0"/>
              <a:t>Tip: implement direct illumination from all lights at first with a loop. This is an optimization.</a:t>
            </a:r>
          </a:p>
        </p:txBody>
      </p:sp>
    </p:spTree>
    <p:extLst>
      <p:ext uri="{BB962C8B-B14F-4D97-AF65-F5344CB8AC3E}">
        <p14:creationId xmlns:p14="http://schemas.microsoft.com/office/powerpoint/2010/main" val="190577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A08CB8E-894F-A143-8F2E-72F4F867DE2D}"/>
              </a:ext>
            </a:extLst>
          </p:cNvPr>
          <p:cNvSpPr txBox="1"/>
          <p:nvPr/>
        </p:nvSpPr>
        <p:spPr>
          <a:xfrm>
            <a:off x="211667" y="4677833"/>
            <a:ext cx="2408032" cy="369332"/>
          </a:xfrm>
          <a:prstGeom prst="rect">
            <a:avLst/>
          </a:prstGeom>
          <a:noFill/>
        </p:spPr>
        <p:txBody>
          <a:bodyPr wrap="none" rtlCol="0">
            <a:spAutoFit/>
          </a:bodyPr>
          <a:lstStyle/>
          <a:p>
            <a:r>
              <a:rPr lang="en-US" dirty="0">
                <a:solidFill>
                  <a:srgbClr val="FFFFFF"/>
                </a:solidFill>
              </a:rPr>
              <a:t>The Lord of the Rings</a:t>
            </a:r>
          </a:p>
        </p:txBody>
      </p:sp>
    </p:spTree>
    <p:extLst>
      <p:ext uri="{BB962C8B-B14F-4D97-AF65-F5344CB8AC3E}">
        <p14:creationId xmlns:p14="http://schemas.microsoft.com/office/powerpoint/2010/main" val="3749923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t>Three</a:t>
            </a:r>
            <a:r>
              <a:rPr lang="en-US" sz="3200" dirty="0"/>
              <a:t> Separate Monte Carlo Integrators</a:t>
            </a:r>
            <a:br>
              <a:rPr lang="en-US" sz="3200" dirty="0"/>
            </a:br>
            <a:r>
              <a:rPr lang="en-US" sz="3200" dirty="0"/>
              <a:t>in Basic Path Tracing</a:t>
            </a:r>
          </a:p>
        </p:txBody>
      </p:sp>
      <p:sp>
        <p:nvSpPr>
          <p:cNvPr id="3" name="Content Placeholder 2"/>
          <p:cNvSpPr>
            <a:spLocks noGrp="1"/>
          </p:cNvSpPr>
          <p:nvPr>
            <p:ph idx="1"/>
          </p:nvPr>
        </p:nvSpPr>
        <p:spPr>
          <a:xfrm>
            <a:off x="2298700" y="1372791"/>
            <a:ext cx="4135967" cy="3576128"/>
          </a:xfrm>
        </p:spPr>
        <p:txBody>
          <a:bodyPr>
            <a:normAutofit fontScale="70000" lnSpcReduction="20000"/>
          </a:bodyPr>
          <a:lstStyle/>
          <a:p>
            <a:pPr marL="514350" indent="-514350">
              <a:buFont typeface="+mj-lt"/>
              <a:buAutoNum type="arabicPeriod"/>
            </a:pPr>
            <a:r>
              <a:rPr lang="en-US" b="1" dirty="0"/>
              <a:t>Pixel Area</a:t>
            </a:r>
            <a:r>
              <a:rPr lang="en-US" dirty="0"/>
              <a:t>: </a:t>
            </a:r>
          </a:p>
          <a:p>
            <a:pPr lvl="1"/>
            <a:r>
              <a:rPr lang="en-US" dirty="0"/>
              <a:t>large </a:t>
            </a:r>
            <a:r>
              <a:rPr lang="en-US" i="1" dirty="0"/>
              <a:t>N</a:t>
            </a:r>
            <a:endParaRPr lang="en-US" dirty="0"/>
          </a:p>
          <a:p>
            <a:pPr lvl="1"/>
            <a:r>
              <a:rPr lang="en-US" i="1" dirty="0"/>
              <a:t>p</a:t>
            </a:r>
            <a:r>
              <a:rPr lang="en-US" dirty="0"/>
              <a:t> = uniform on square</a:t>
            </a:r>
          </a:p>
          <a:p>
            <a:pPr marL="457200" lvl="1" indent="0">
              <a:buNone/>
            </a:pPr>
            <a:endParaRPr lang="en-US" dirty="0"/>
          </a:p>
          <a:p>
            <a:pPr marL="514350" indent="-514350">
              <a:buFont typeface="+mj-lt"/>
              <a:buAutoNum type="arabicPeriod"/>
            </a:pPr>
            <a:r>
              <a:rPr lang="en-US" b="1" dirty="0"/>
              <a:t>Direct Illumination</a:t>
            </a:r>
            <a:r>
              <a:rPr lang="en-US" dirty="0"/>
              <a:t>:</a:t>
            </a:r>
          </a:p>
          <a:p>
            <a:pPr lvl="1"/>
            <a:r>
              <a:rPr lang="en-US" i="1" dirty="0"/>
              <a:t>N</a:t>
            </a:r>
            <a:r>
              <a:rPr lang="en-US" dirty="0"/>
              <a:t> = 1</a:t>
            </a:r>
          </a:p>
          <a:p>
            <a:pPr lvl="1"/>
            <a:r>
              <a:rPr lang="en-US" i="1" dirty="0"/>
              <a:t>p</a:t>
            </a:r>
            <a:r>
              <a:rPr lang="en-US" dirty="0"/>
              <a:t> = relative </a:t>
            </a:r>
            <a:r>
              <a:rPr lang="en-US" dirty="0" err="1"/>
              <a:t>biradiance</a:t>
            </a:r>
            <a:endParaRPr lang="en-US" dirty="0"/>
          </a:p>
          <a:p>
            <a:pPr marL="457200" lvl="1" indent="0">
              <a:buNone/>
            </a:pPr>
            <a:endParaRPr lang="en-US" dirty="0"/>
          </a:p>
          <a:p>
            <a:pPr marL="514350" indent="-514350">
              <a:buFont typeface="+mj-lt"/>
              <a:buAutoNum type="arabicPeriod"/>
            </a:pPr>
            <a:r>
              <a:rPr lang="en-US" b="1" dirty="0"/>
              <a:t>Indirect Illumination</a:t>
            </a:r>
            <a:r>
              <a:rPr lang="en-US" dirty="0"/>
              <a:t>:</a:t>
            </a:r>
          </a:p>
          <a:p>
            <a:pPr lvl="1"/>
            <a:r>
              <a:rPr lang="en-US" i="1" dirty="0"/>
              <a:t>N</a:t>
            </a:r>
            <a:r>
              <a:rPr lang="en-US" dirty="0"/>
              <a:t> = 1</a:t>
            </a:r>
          </a:p>
          <a:p>
            <a:pPr lvl="1"/>
            <a:r>
              <a:rPr lang="en-US" i="1" dirty="0"/>
              <a:t>p</a:t>
            </a: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6452" y="4514714"/>
            <a:ext cx="2357966" cy="287937"/>
          </a:xfrm>
          <a:prstGeom prst="rect">
            <a:avLst/>
          </a:prstGeom>
        </p:spPr>
      </p:pic>
    </p:spTree>
    <p:extLst>
      <p:ext uri="{BB962C8B-B14F-4D97-AF65-F5344CB8AC3E}">
        <p14:creationId xmlns:p14="http://schemas.microsoft.com/office/powerpoint/2010/main" val="7120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1" y="1341042"/>
            <a:ext cx="8515342" cy="3421456"/>
          </a:xfrm>
        </p:spPr>
        <p:txBody>
          <a:bodyPr>
            <a:normAutofit lnSpcReduction="10000"/>
          </a:bodyPr>
          <a:lstStyle/>
          <a:p>
            <a:r>
              <a:rPr lang="en-US" sz="2000" dirty="0"/>
              <a:t>The </a:t>
            </a:r>
            <a:r>
              <a:rPr lang="en-US" sz="2000" b="1" dirty="0"/>
              <a:t>Rendering Equation </a:t>
            </a:r>
            <a:r>
              <a:rPr lang="en-US" sz="2000" dirty="0"/>
              <a:t>describes steady-state recursive light flow</a:t>
            </a:r>
          </a:p>
          <a:p>
            <a:r>
              <a:rPr lang="en-US" sz="2000" b="1" dirty="0"/>
              <a:t>Monte Carlo integration</a:t>
            </a:r>
            <a:r>
              <a:rPr lang="en-US" sz="2000" dirty="0"/>
              <a:t>: add random samples weighted by the probability of choosing them</a:t>
            </a:r>
          </a:p>
          <a:p>
            <a:r>
              <a:rPr lang="en-US" sz="2000" dirty="0"/>
              <a:t>Pure </a:t>
            </a:r>
            <a:r>
              <a:rPr lang="en-US" sz="2000" b="1" dirty="0"/>
              <a:t>path tracing </a:t>
            </a:r>
            <a:r>
              <a:rPr lang="en-US" sz="2000" dirty="0"/>
              <a:t>is amazingly simple: MC integrate the Rendering Equation</a:t>
            </a:r>
          </a:p>
          <a:p>
            <a:r>
              <a:rPr lang="en-US" sz="2000" b="1" dirty="0"/>
              <a:t>Importance sampling </a:t>
            </a:r>
            <a:r>
              <a:rPr lang="en-US" sz="2000" dirty="0"/>
              <a:t>makes path tracing more efficient and elegantly handles impulses [e.g., perfect mirrors]</a:t>
            </a:r>
          </a:p>
          <a:p>
            <a:pPr marL="0" indent="0">
              <a:buNone/>
            </a:pPr>
            <a:endParaRPr lang="en-US" sz="2000" dirty="0"/>
          </a:p>
          <a:p>
            <a:pPr marL="0" indent="0">
              <a:buNone/>
            </a:pPr>
            <a:r>
              <a:rPr lang="en-US" sz="2000" i="1" dirty="0"/>
              <a:t>For full details, see the Graphics Codex 2.17 chapters on Materials, Numerical Calculus, and Path Tracing</a:t>
            </a:r>
          </a:p>
        </p:txBody>
      </p:sp>
    </p:spTree>
    <p:extLst>
      <p:ext uri="{BB962C8B-B14F-4D97-AF65-F5344CB8AC3E}">
        <p14:creationId xmlns:p14="http://schemas.microsoft.com/office/powerpoint/2010/main" val="13630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23130" y="8475"/>
            <a:ext cx="9167130" cy="5135025"/>
          </a:xfrm>
          <a:prstGeom prst="rect">
            <a:avLst/>
          </a:prstGeom>
        </p:spPr>
      </p:pic>
      <p:sp>
        <p:nvSpPr>
          <p:cNvPr id="5" name="TextBox 4">
            <a:extLst>
              <a:ext uri="{FF2B5EF4-FFF2-40B4-BE49-F238E27FC236}">
                <a16:creationId xmlns:a16="http://schemas.microsoft.com/office/drawing/2014/main" id="{A0F39B81-5614-7742-B911-17BCAFD930FF}"/>
              </a:ext>
            </a:extLst>
          </p:cNvPr>
          <p:cNvSpPr txBox="1"/>
          <p:nvPr/>
        </p:nvSpPr>
        <p:spPr>
          <a:xfrm>
            <a:off x="211667" y="4541335"/>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32285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184314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556" y="0"/>
            <a:ext cx="9441556" cy="5151967"/>
          </a:xfrm>
          <a:prstGeom prst="rect">
            <a:avLst/>
          </a:prstGeom>
        </p:spPr>
      </p:pic>
    </p:spTree>
    <p:extLst>
      <p:ext uri="{BB962C8B-B14F-4D97-AF65-F5344CB8AC3E}">
        <p14:creationId xmlns:p14="http://schemas.microsoft.com/office/powerpoint/2010/main" val="164906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extBox 3"/>
          <p:cNvSpPr txBox="1"/>
          <p:nvPr/>
        </p:nvSpPr>
        <p:spPr>
          <a:xfrm>
            <a:off x="211667" y="4677833"/>
            <a:ext cx="1312904" cy="369332"/>
          </a:xfrm>
          <a:prstGeom prst="rect">
            <a:avLst/>
          </a:prstGeom>
          <a:noFill/>
        </p:spPr>
        <p:txBody>
          <a:bodyPr wrap="none" rtlCol="0">
            <a:spAutoFit/>
          </a:bodyPr>
          <a:lstStyle/>
          <a:p>
            <a:r>
              <a:rPr lang="en-US" dirty="0">
                <a:solidFill>
                  <a:srgbClr val="FFFFFF"/>
                </a:solidFill>
              </a:rPr>
              <a:t>Iron Man 3</a:t>
            </a:r>
          </a:p>
        </p:txBody>
      </p:sp>
    </p:spTree>
    <p:extLst>
      <p:ext uri="{BB962C8B-B14F-4D97-AF65-F5344CB8AC3E}">
        <p14:creationId xmlns:p14="http://schemas.microsoft.com/office/powerpoint/2010/main" val="85126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0" cy="5143499"/>
          </a:xfrm>
          <a:prstGeom prst="rect">
            <a:avLst/>
          </a:prstGeom>
        </p:spPr>
      </p:pic>
    </p:spTree>
    <p:extLst>
      <p:ext uri="{BB962C8B-B14F-4D97-AF65-F5344CB8AC3E}">
        <p14:creationId xmlns:p14="http://schemas.microsoft.com/office/powerpoint/2010/main" val="891283857"/>
      </p:ext>
    </p:extLst>
  </p:cSld>
  <p:clrMapOvr>
    <a:masterClrMapping/>
  </p:clrMapOvr>
</p:sld>
</file>

<file path=ppt/theme/theme1.xml><?xml version="1.0" encoding="utf-8"?>
<a:theme xmlns:a="http://schemas.openxmlformats.org/drawingml/2006/main" name="Office Them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1171</TotalTime>
  <Words>2400</Words>
  <Application>Microsoft Macintosh PowerPoint</Application>
  <PresentationFormat>On-screen Show (16:9)</PresentationFormat>
  <Paragraphs>273</Paragraphs>
  <Slides>41</Slides>
  <Notes>29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Georgia</vt:lpstr>
      <vt:lpstr>Palatino</vt:lpstr>
      <vt:lpstr>Palatino Linotype</vt:lpstr>
      <vt:lpstr>Symbol</vt:lpstr>
      <vt:lpstr>Office Theme</vt:lpstr>
      <vt:lpstr>Path Tracing Review</vt:lpstr>
      <vt:lpstr>Which is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Measurements</vt:lpstr>
      <vt:lpstr>Data Structures</vt:lpstr>
      <vt:lpstr>Transformations</vt:lpstr>
      <vt:lpstr>Primary Rays</vt:lpstr>
      <vt:lpstr>Phenomena</vt:lpstr>
      <vt:lpstr>PowerPoint Presentation</vt:lpstr>
      <vt:lpstr>PowerPoint Presentation</vt:lpstr>
      <vt:lpstr>PowerPoint Presentation</vt:lpstr>
      <vt:lpstr>PowerPoint Presentation</vt:lpstr>
      <vt:lpstr>PowerPoint Presentation</vt:lpstr>
      <vt:lpstr>PowerPoint Presentation</vt:lpstr>
      <vt:lpstr>The Rendering Equation</vt:lpstr>
      <vt:lpstr>The Rendering Equation</vt:lpstr>
      <vt:lpstr>The Rendering Equation</vt:lpstr>
      <vt:lpstr>Monte Carlo Integration</vt:lpstr>
      <vt:lpstr>Monte Carlo Integration</vt:lpstr>
      <vt:lpstr>Limiting Case</vt:lpstr>
      <vt:lpstr>Pure Path Tracing</vt:lpstr>
      <vt:lpstr>Pure Path Tracing</vt:lpstr>
      <vt:lpstr>Core Implementation</vt:lpstr>
      <vt:lpstr>PowerPoint Presentation</vt:lpstr>
      <vt:lpstr>PowerPoint Presentation</vt:lpstr>
      <vt:lpstr>Pixel Integrator</vt:lpstr>
      <vt:lpstr>Remaining Problems</vt:lpstr>
      <vt:lpstr>Importance sampling</vt:lpstr>
      <vt:lpstr>Choose      </vt:lpstr>
      <vt:lpstr>Sampling Scattering</vt:lpstr>
      <vt:lpstr>Sampling Scattering</vt:lpstr>
      <vt:lpstr>Direct Illumination</vt:lpstr>
      <vt:lpstr>Three Separate Monte Carlo Integrators in Basic Path Tracing</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Computational Graphics</dc:title>
  <dc:creator>Morgan McGuire</dc:creator>
  <cp:lastModifiedBy>Morgan McGuire</cp:lastModifiedBy>
  <cp:revision>229</cp:revision>
  <cp:lastPrinted>2016-09-29T00:21:04Z</cp:lastPrinted>
  <dcterms:created xsi:type="dcterms:W3CDTF">2016-09-08T12:22:14Z</dcterms:created>
  <dcterms:modified xsi:type="dcterms:W3CDTF">2019-09-06T21:49:10Z</dcterms:modified>
</cp:coreProperties>
</file>